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5" r:id="rId3"/>
  </p:sldMasterIdLst>
  <p:sldIdLst>
    <p:sldId id="256" r:id="rId4"/>
    <p:sldId id="321" r:id="rId5"/>
    <p:sldId id="300" r:id="rId6"/>
    <p:sldId id="273" r:id="rId7"/>
    <p:sldId id="301" r:id="rId8"/>
    <p:sldId id="309" r:id="rId9"/>
    <p:sldId id="308" r:id="rId10"/>
    <p:sldId id="304" r:id="rId11"/>
    <p:sldId id="322" r:id="rId12"/>
    <p:sldId id="305" r:id="rId13"/>
    <p:sldId id="310" r:id="rId14"/>
    <p:sldId id="311" r:id="rId15"/>
    <p:sldId id="312" r:id="rId16"/>
    <p:sldId id="313" r:id="rId17"/>
    <p:sldId id="314" r:id="rId18"/>
    <p:sldId id="325" r:id="rId19"/>
    <p:sldId id="326" r:id="rId20"/>
    <p:sldId id="327" r:id="rId21"/>
    <p:sldId id="390" r:id="rId22"/>
    <p:sldId id="391" r:id="rId23"/>
    <p:sldId id="306" r:id="rId24"/>
    <p:sldId id="392" r:id="rId25"/>
    <p:sldId id="328" r:id="rId26"/>
    <p:sldId id="329" r:id="rId27"/>
    <p:sldId id="330" r:id="rId28"/>
    <p:sldId id="331" r:id="rId29"/>
    <p:sldId id="332" r:id="rId30"/>
    <p:sldId id="333" r:id="rId31"/>
    <p:sldId id="334" r:id="rId32"/>
    <p:sldId id="335" r:id="rId33"/>
    <p:sldId id="336" r:id="rId34"/>
    <p:sldId id="337" r:id="rId35"/>
    <p:sldId id="338" r:id="rId36"/>
    <p:sldId id="339" r:id="rId37"/>
    <p:sldId id="340" r:id="rId38"/>
    <p:sldId id="341" r:id="rId39"/>
    <p:sldId id="342" r:id="rId40"/>
    <p:sldId id="343" r:id="rId41"/>
    <p:sldId id="345" r:id="rId42"/>
    <p:sldId id="346" r:id="rId43"/>
    <p:sldId id="347" r:id="rId44"/>
    <p:sldId id="348" r:id="rId45"/>
    <p:sldId id="349" r:id="rId46"/>
    <p:sldId id="350" r:id="rId47"/>
    <p:sldId id="351" r:id="rId48"/>
    <p:sldId id="352" r:id="rId49"/>
    <p:sldId id="353" r:id="rId50"/>
    <p:sldId id="354" r:id="rId51"/>
    <p:sldId id="356" r:id="rId52"/>
    <p:sldId id="360" r:id="rId53"/>
    <p:sldId id="361" r:id="rId54"/>
    <p:sldId id="362" r:id="rId55"/>
    <p:sldId id="370" r:id="rId56"/>
    <p:sldId id="371" r:id="rId57"/>
    <p:sldId id="372" r:id="rId58"/>
    <p:sldId id="373" r:id="rId59"/>
    <p:sldId id="374" r:id="rId60"/>
    <p:sldId id="375" r:id="rId61"/>
    <p:sldId id="376" r:id="rId62"/>
    <p:sldId id="377" r:id="rId63"/>
    <p:sldId id="379" r:id="rId64"/>
    <p:sldId id="381" r:id="rId65"/>
    <p:sldId id="382" r:id="rId66"/>
    <p:sldId id="383" r:id="rId67"/>
    <p:sldId id="384" r:id="rId68"/>
    <p:sldId id="385" r:id="rId69"/>
    <p:sldId id="386" r:id="rId70"/>
    <p:sldId id="387" r:id="rId71"/>
    <p:sldId id="388" r:id="rId72"/>
    <p:sldId id="389" r:id="rId7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>
      <p:cViewPr varScale="1">
        <p:scale>
          <a:sx n="84" d="100"/>
          <a:sy n="84" d="100"/>
        </p:scale>
        <p:origin x="120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D4CAE-2102-402F-8068-1DD433BBCA76}" type="datetimeFigureOut">
              <a:rPr lang="ru-RU" smtClean="0"/>
              <a:pPr/>
              <a:t>29.01.2021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F28E4-4632-49FB-9A0B-D738D0CB6BFB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D4CAE-2102-402F-8068-1DD433BBCA76}" type="datetimeFigureOut">
              <a:rPr lang="ru-RU" smtClean="0"/>
              <a:pPr/>
              <a:t>29.01.2021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F28E4-4632-49FB-9A0B-D738D0CB6BFB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D4CAE-2102-402F-8068-1DD433BBCA76}" type="datetimeFigureOut">
              <a:rPr lang="ru-RU" smtClean="0"/>
              <a:pPr/>
              <a:t>29.01.2021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F28E4-4632-49FB-9A0B-D738D0CB6BFB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7501" y="1449148"/>
            <a:ext cx="7929000" cy="2971051"/>
          </a:xfrm>
        </p:spPr>
        <p:txBody>
          <a:bodyPr/>
          <a:lstStyle>
            <a:lvl1pPr>
              <a:defRPr sz="405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7501" y="5280847"/>
            <a:ext cx="7929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1653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447188"/>
            <a:ext cx="7928999" cy="9704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034" y="2222287"/>
            <a:ext cx="7915931" cy="363651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274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2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2951396"/>
            <a:ext cx="7921064" cy="1468800"/>
          </a:xfrm>
        </p:spPr>
        <p:txBody>
          <a:bodyPr anchor="b"/>
          <a:lstStyle>
            <a:lvl1pPr algn="r">
              <a:defRPr sz="3600" b="1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500" y="5281202"/>
            <a:ext cx="7921064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5709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4034" y="2222288"/>
            <a:ext cx="3889405" cy="363876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62" y="2222287"/>
            <a:ext cx="3895937" cy="3638764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673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046" y="2174875"/>
            <a:ext cx="389239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1047" y="2751139"/>
            <a:ext cx="3892392" cy="3109913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62" y="2174875"/>
            <a:ext cx="389593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62" y="2751139"/>
            <a:ext cx="3895937" cy="3109913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1/29/2021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280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6666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9946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804864" y="446088"/>
            <a:ext cx="2660650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4" y="446088"/>
            <a:ext cx="2660650" cy="1618396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446089"/>
            <a:ext cx="4689475" cy="541496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4" y="2260739"/>
            <a:ext cx="2660650" cy="3600311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1/29/2021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358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D4CAE-2102-402F-8068-1DD433BBCA76}" type="datetimeFigureOut">
              <a:rPr lang="ru-RU" smtClean="0"/>
              <a:pPr/>
              <a:t>29.01.2021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F28E4-4632-49FB-9A0B-D738D0CB6BFB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046" y="727523"/>
            <a:ext cx="3639741" cy="1617163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573588" y="0"/>
            <a:ext cx="4570412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050"/>
            </a:lvl1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1046" y="2344684"/>
            <a:ext cx="3639741" cy="3516365"/>
          </a:xfrm>
        </p:spPr>
        <p:txBody>
          <a:bodyPr anchor="t"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914358" y="6041363"/>
            <a:ext cx="732659" cy="365125"/>
          </a:xfrm>
        </p:spPr>
        <p:txBody>
          <a:bodyPr/>
          <a:lstStyle/>
          <a:p>
            <a:fld id="{18C79C5D-2A6F-F04D-97DA-BEF2467B64E4}" type="datetimeFigureOut">
              <a:rPr lang="en-US" smtClean="0"/>
              <a:pPr/>
              <a:t>1/29/2021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2797" y="6041363"/>
            <a:ext cx="247156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47017" y="5915889"/>
            <a:ext cx="796616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9624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4800600"/>
            <a:ext cx="7921064" cy="566738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9144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7500" y="5367338"/>
            <a:ext cx="7921064" cy="493712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1/29/2021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3723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473773" y="1081456"/>
            <a:ext cx="4749312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239" y="1238502"/>
            <a:ext cx="4420380" cy="2645912"/>
          </a:xfrm>
        </p:spPr>
        <p:txBody>
          <a:bodyPr anchor="b"/>
          <a:lstStyle>
            <a:lvl1pPr algn="l">
              <a:defRPr sz="3150" b="1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893" y="4443681"/>
            <a:ext cx="4418727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680982" y="1081457"/>
            <a:ext cx="28575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6238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855664" y="2286585"/>
            <a:ext cx="3671336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017817" y="2435958"/>
            <a:ext cx="3286891" cy="2007789"/>
          </a:xfrm>
        </p:spPr>
        <p:txBody>
          <a:bodyPr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17000" y="2286001"/>
            <a:ext cx="3660225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smtClean="0"/>
              <a:pPr/>
              <a:t>1/29/2021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1777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3568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5752239" y="446089"/>
            <a:ext cx="3391762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37656" y="586171"/>
            <a:ext cx="1871093" cy="513479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7501" y="446089"/>
            <a:ext cx="4958655" cy="5414962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1652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6726063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87" y="4243845"/>
            <a:ext cx="2307831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6726064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833787" y="2590078"/>
            <a:ext cx="2307832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241" y="2733709"/>
            <a:ext cx="6108101" cy="1373070"/>
          </a:xfrm>
        </p:spPr>
        <p:txBody>
          <a:bodyPr anchor="b">
            <a:noAutofit/>
          </a:bodyPr>
          <a:lstStyle>
            <a:lvl1pPr algn="r">
              <a:defRPr sz="405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1" y="4394040"/>
            <a:ext cx="6108101" cy="1117687"/>
          </a:xfrm>
        </p:spPr>
        <p:txBody>
          <a:bodyPr>
            <a:normAutofit/>
          </a:bodyPr>
          <a:lstStyle>
            <a:lvl1pPr marL="0" indent="0" algn="r"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1510" y="2750337"/>
            <a:ext cx="878916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1986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7828359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971234"/>
            <a:ext cx="1202248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9818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7828359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68" y="4087901"/>
            <a:ext cx="1202248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7939369" y="2726267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2" y="2869895"/>
            <a:ext cx="7210395" cy="1090788"/>
          </a:xfrm>
        </p:spPr>
        <p:txBody>
          <a:bodyPr anchor="ctr">
            <a:normAutofit/>
          </a:bodyPr>
          <a:lstStyle>
            <a:lvl1pPr algn="r">
              <a:defRPr sz="27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242" y="4232172"/>
            <a:ext cx="7210395" cy="1704017"/>
          </a:xfrm>
        </p:spPr>
        <p:txBody>
          <a:bodyPr>
            <a:normAutofit/>
          </a:bodyPr>
          <a:lstStyle>
            <a:lvl1pPr marL="0" indent="0" algn="r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7092" y="2869896"/>
            <a:ext cx="865613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9242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7828359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971234"/>
            <a:ext cx="1202248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0240" y="2336873"/>
            <a:ext cx="3523769" cy="359931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95592" y="2336873"/>
            <a:ext cx="3525044" cy="359931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480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D4CAE-2102-402F-8068-1DD433BBCA76}" type="datetimeFigureOut">
              <a:rPr lang="ru-RU" smtClean="0"/>
              <a:pPr/>
              <a:t>29.01.2021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F28E4-4632-49FB-9A0B-D738D0CB6BFB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7828359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971234"/>
            <a:ext cx="1202248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0" y="753230"/>
            <a:ext cx="7210397" cy="108093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9763" y="2336874"/>
            <a:ext cx="3354245" cy="69313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242" y="3030009"/>
            <a:ext cx="3523766" cy="290617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5116" y="2336873"/>
            <a:ext cx="3355521" cy="692076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95593" y="3030009"/>
            <a:ext cx="3525044" cy="290617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41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7828359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971234"/>
            <a:ext cx="1202248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5716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971234"/>
            <a:ext cx="1202248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3355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7828359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971234"/>
            <a:ext cx="1202248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1" y="753227"/>
            <a:ext cx="7210394" cy="1080940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385" y="2336874"/>
            <a:ext cx="4206252" cy="359931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1" y="2336873"/>
            <a:ext cx="2842559" cy="3599317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6817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7828359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971234"/>
            <a:ext cx="1202248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3" y="753228"/>
            <a:ext cx="7210393" cy="1080938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51250" y="2336874"/>
            <a:ext cx="4069387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2" y="2336874"/>
            <a:ext cx="2907192" cy="3599315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3296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7828359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5929622"/>
            <a:ext cx="1202248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4567988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2" y="4711617"/>
            <a:ext cx="7210394" cy="453051"/>
          </a:xfrm>
        </p:spPr>
        <p:txBody>
          <a:bodyPr anchor="b">
            <a:normAutofit/>
          </a:bodyPr>
          <a:lstStyle>
            <a:lvl1pPr>
              <a:defRPr sz="1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0242" y="609598"/>
            <a:ext cx="7210394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39" y="5169584"/>
            <a:ext cx="7210397" cy="62297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2" y="4711310"/>
            <a:ext cx="865613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180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7828359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5929622"/>
            <a:ext cx="1202248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4567988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1" y="609597"/>
            <a:ext cx="7210394" cy="3592750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2" y="4711616"/>
            <a:ext cx="7210394" cy="1090789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2" y="4711616"/>
            <a:ext cx="865613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6482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7828359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5929622"/>
            <a:ext cx="1202248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7939371" y="4567988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92" y="609599"/>
            <a:ext cx="6539158" cy="3036061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051717" y="3653379"/>
            <a:ext cx="6117434" cy="54896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2" y="4711616"/>
            <a:ext cx="7210394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2" y="4709926"/>
            <a:ext cx="865613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37679" y="748116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54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47107" y="303352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54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861216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7828359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5929622"/>
            <a:ext cx="1202248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7939371" y="4567988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39" y="4711616"/>
            <a:ext cx="7210397" cy="58853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0" y="5300150"/>
            <a:ext cx="7210397" cy="502255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2" y="4709926"/>
            <a:ext cx="865613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7172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7828359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971234"/>
            <a:ext cx="1202248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01917" y="753228"/>
            <a:ext cx="7218720" cy="10809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495709" y="2336873"/>
            <a:ext cx="2302526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0241" y="3022674"/>
            <a:ext cx="2287277" cy="2913513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67019" y="2336873"/>
            <a:ext cx="2297430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59103" y="3022674"/>
            <a:ext cx="229743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418117" y="2336873"/>
            <a:ext cx="2302519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418117" y="3022674"/>
            <a:ext cx="2302519" cy="2913513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966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D4CAE-2102-402F-8068-1DD433BBCA76}" type="datetimeFigureOut">
              <a:rPr lang="ru-RU" smtClean="0"/>
              <a:pPr/>
              <a:t>29.01.2021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F28E4-4632-49FB-9A0B-D738D0CB6BFB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7828359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971234"/>
            <a:ext cx="1202248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10242" y="753228"/>
            <a:ext cx="7210395" cy="10809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0239" y="4297503"/>
            <a:ext cx="2287279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10239" y="2336873"/>
            <a:ext cx="2287279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0239" y="4873765"/>
            <a:ext cx="2287279" cy="106242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59103" y="4297503"/>
            <a:ext cx="2297430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59103" y="2336873"/>
            <a:ext cx="229743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58088" y="4873764"/>
            <a:ext cx="230047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423009" y="4297503"/>
            <a:ext cx="2297629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423008" y="2336873"/>
            <a:ext cx="2297629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422915" y="4873762"/>
            <a:ext cx="2300672" cy="106242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8241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7828359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971234"/>
            <a:ext cx="1202248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7828359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7939371" y="609600"/>
            <a:ext cx="1202248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56038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448782" y="2040420"/>
            <a:ext cx="5106988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7200777" y="5543428"/>
            <a:ext cx="1602997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96923" y="609597"/>
            <a:ext cx="805352" cy="435376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241" y="609598"/>
            <a:ext cx="6652503" cy="532658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05344" y="5936188"/>
            <a:ext cx="20574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241" y="5936189"/>
            <a:ext cx="459510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73163" y="5398634"/>
            <a:ext cx="865613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390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D4CAE-2102-402F-8068-1DD433BBCA76}" type="datetimeFigureOut">
              <a:rPr lang="ru-RU" smtClean="0"/>
              <a:pPr/>
              <a:t>29.01.2021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F28E4-4632-49FB-9A0B-D738D0CB6BFB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D4CAE-2102-402F-8068-1DD433BBCA76}" type="datetimeFigureOut">
              <a:rPr lang="ru-RU" smtClean="0"/>
              <a:pPr/>
              <a:t>29.01.2021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F28E4-4632-49FB-9A0B-D738D0CB6BFB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D4CAE-2102-402F-8068-1DD433BBCA76}" type="datetimeFigureOut">
              <a:rPr lang="ru-RU" smtClean="0"/>
              <a:pPr/>
              <a:t>29.01.2021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F28E4-4632-49FB-9A0B-D738D0CB6BFB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D4CAE-2102-402F-8068-1DD433BBCA76}" type="datetimeFigureOut">
              <a:rPr lang="ru-RU" smtClean="0"/>
              <a:pPr/>
              <a:t>29.01.2021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F28E4-4632-49FB-9A0B-D738D0CB6BFB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D4CAE-2102-402F-8068-1DD433BBCA76}" type="datetimeFigureOut">
              <a:rPr lang="ru-RU" smtClean="0"/>
              <a:pPr/>
              <a:t>29.01.2021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F28E4-4632-49FB-9A0B-D738D0CB6BFB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D4CAE-2102-402F-8068-1DD433BBCA76}" type="datetimeFigureOut">
              <a:rPr lang="ru-RU" smtClean="0"/>
              <a:pPr/>
              <a:t>29.01.2021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F28E4-4632-49FB-9A0B-D738D0CB6BFB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500" y="447188"/>
            <a:ext cx="7928999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500" y="2184402"/>
            <a:ext cx="7922464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636" y="6041363"/>
            <a:ext cx="648324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75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00969" y="6041363"/>
            <a:ext cx="100778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75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1/29/2021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08749" y="5915889"/>
            <a:ext cx="796616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15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4757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8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21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27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0241" y="753228"/>
            <a:ext cx="7210396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241" y="2336873"/>
            <a:ext cx="7210396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63236" y="593618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0241" y="5936189"/>
            <a:ext cx="5152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47092" y="753228"/>
            <a:ext cx="865613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9115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vk.com/ctf_donnu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2.png"/><Relationship Id="rId5" Type="http://schemas.openxmlformats.org/officeDocument/2006/relationships/image" Target="../media/image81.emf"/><Relationship Id="rId4" Type="http://schemas.openxmlformats.org/officeDocument/2006/relationships/image" Target="../media/image8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A4%D0%BE%D1%80%D0%BC%D0%B0%D1%82_%D1%84%D0%B0%D0%B9%D0%BB%D0%BE%D0%B2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ru.wikipedia.org/wiki/Microsoft_Office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://shell-storm.org/repo/CTF/PlaidCTF-2012/3d/edbd4701d0b9d2a33a743e96f7bc8f3b" TargetMode="External"/><Relationship Id="rId1" Type="http://schemas.openxmlformats.org/officeDocument/2006/relationships/slideLayout" Target="../slideLayouts/slideLayout2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764704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ОСНОВНЫЕ ПОНЯТИЯ И СОСТАВЛЯЮЩИЕ ИНФОРМАЦИОННОЙ БЕЗОПАСНОСТИ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45025" y="2864920"/>
            <a:ext cx="5298975" cy="3705225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2852936"/>
            <a:ext cx="3456384" cy="1896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67000"/>
              </a:schemeClr>
            </a:gs>
            <a:gs pos="48000">
              <a:schemeClr val="accent5">
                <a:lumMod val="97000"/>
                <a:lumOff val="3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167" y="44624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sz="3600" dirty="0" smtClean="0"/>
              <a:t>Что делать?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188640"/>
            <a:ext cx="8820472" cy="554461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800" b="1" dirty="0"/>
              <a:t>CTF</a:t>
            </a:r>
          </a:p>
          <a:p>
            <a:pPr marL="0" indent="0">
              <a:buNone/>
            </a:pPr>
            <a:r>
              <a:rPr lang="ru-RU" sz="2800" dirty="0"/>
              <a:t>Существует два варианта проведения соревнований:</a:t>
            </a:r>
          </a:p>
          <a:p>
            <a:pPr marL="0" indent="0">
              <a:buNone/>
            </a:pPr>
            <a:r>
              <a:rPr lang="ru-RU" sz="2800" b="1" dirty="0" err="1"/>
              <a:t>task-based</a:t>
            </a:r>
            <a:r>
              <a:rPr lang="ru-RU" sz="2800" b="1" dirty="0"/>
              <a:t> (</a:t>
            </a:r>
            <a:r>
              <a:rPr lang="ru-RU" sz="2800" b="1" dirty="0" err="1"/>
              <a:t>jeopardy</a:t>
            </a:r>
            <a:r>
              <a:rPr lang="ru-RU" sz="2800" b="1" dirty="0"/>
              <a:t>)</a:t>
            </a:r>
            <a:r>
              <a:rPr lang="ru-RU" sz="2800" dirty="0"/>
              <a:t> </a:t>
            </a:r>
            <a:endParaRPr lang="en-US" sz="2800" dirty="0"/>
          </a:p>
          <a:p>
            <a:pPr lvl="1"/>
            <a:r>
              <a:rPr lang="ru-RU" sz="2400" b="1" dirty="0" err="1" smtClean="0"/>
              <a:t>admin</a:t>
            </a:r>
            <a:r>
              <a:rPr lang="ru-RU" sz="2400" dirty="0"/>
              <a:t> — задачи на администрирование</a:t>
            </a:r>
          </a:p>
          <a:p>
            <a:pPr lvl="1"/>
            <a:r>
              <a:rPr lang="ru-RU" sz="2400" b="1" dirty="0" err="1"/>
              <a:t>joy</a:t>
            </a:r>
            <a:r>
              <a:rPr lang="ru-RU" sz="2400" dirty="0"/>
              <a:t> — различные развлекательные задачи вроде коллективной фотографии или мини-игры</a:t>
            </a:r>
          </a:p>
          <a:p>
            <a:pPr lvl="1"/>
            <a:r>
              <a:rPr lang="ru-RU" sz="2400" b="1" dirty="0" err="1" smtClean="0"/>
              <a:t>reverse</a:t>
            </a:r>
            <a:r>
              <a:rPr lang="ru-RU" sz="2400" dirty="0"/>
              <a:t> — исследование программ без исходного кода (реверс-инжиниринг)</a:t>
            </a:r>
          </a:p>
          <a:p>
            <a:pPr lvl="1"/>
            <a:r>
              <a:rPr lang="ru-RU" sz="2400" b="1" dirty="0" err="1"/>
              <a:t>stegano</a:t>
            </a:r>
            <a:r>
              <a:rPr lang="ru-RU" sz="2400" dirty="0"/>
              <a:t> — стеганография</a:t>
            </a:r>
          </a:p>
          <a:p>
            <a:pPr lvl="1"/>
            <a:r>
              <a:rPr lang="ru-RU" sz="2400" b="1" dirty="0" smtClean="0"/>
              <a:t>p</a:t>
            </a:r>
            <a:r>
              <a:rPr lang="en-US" sz="2400" b="1" dirty="0" err="1" smtClean="0"/>
              <a:t>wn</a:t>
            </a:r>
            <a:r>
              <a:rPr lang="ru-RU" sz="2400" dirty="0"/>
              <a:t> — задачи на программирование (</a:t>
            </a:r>
            <a:r>
              <a:rPr lang="ru-RU" sz="2400" dirty="0" err="1"/>
              <a:t>professional</a:t>
            </a:r>
            <a:r>
              <a:rPr lang="ru-RU" sz="2400" dirty="0"/>
              <a:t> </a:t>
            </a:r>
            <a:r>
              <a:rPr lang="ru-RU" sz="2400" dirty="0" err="1"/>
              <a:t>programming</a:t>
            </a:r>
            <a:r>
              <a:rPr lang="ru-RU" sz="2400" dirty="0"/>
              <a:t> </a:t>
            </a:r>
            <a:r>
              <a:rPr lang="ru-RU" sz="2400" dirty="0" err="1"/>
              <a:t>and</a:t>
            </a:r>
            <a:r>
              <a:rPr lang="ru-RU" sz="2400" dirty="0"/>
              <a:t> </a:t>
            </a:r>
            <a:r>
              <a:rPr lang="ru-RU" sz="2400" dirty="0" err="1"/>
              <a:t>coding</a:t>
            </a:r>
            <a:r>
              <a:rPr lang="ru-RU" sz="2400" dirty="0"/>
              <a:t>)</a:t>
            </a:r>
          </a:p>
          <a:p>
            <a:pPr lvl="1"/>
            <a:r>
              <a:rPr lang="ru-RU" sz="2400" b="1" dirty="0" err="1"/>
              <a:t>crypto</a:t>
            </a:r>
            <a:r>
              <a:rPr lang="ru-RU" sz="2400" dirty="0"/>
              <a:t> — криптография</a:t>
            </a:r>
          </a:p>
          <a:p>
            <a:pPr lvl="1"/>
            <a:r>
              <a:rPr lang="ru-RU" sz="2400" b="1" dirty="0" err="1"/>
              <a:t>web</a:t>
            </a:r>
            <a:r>
              <a:rPr lang="ru-RU" sz="2400" dirty="0"/>
              <a:t> — задачи на веб-уязвимости, такие как SQL </a:t>
            </a:r>
            <a:r>
              <a:rPr lang="ru-RU" sz="2400" dirty="0" err="1"/>
              <a:t>injection</a:t>
            </a:r>
            <a:r>
              <a:rPr lang="ru-RU" sz="2400" dirty="0"/>
              <a:t>, XSS и другие</a:t>
            </a:r>
          </a:p>
          <a:p>
            <a:pPr marL="0" indent="0">
              <a:buNone/>
            </a:pPr>
            <a:r>
              <a:rPr lang="ru-RU" sz="2800" b="1" dirty="0" err="1"/>
              <a:t>classic</a:t>
            </a:r>
            <a:r>
              <a:rPr lang="ru-RU" sz="2800" dirty="0"/>
              <a:t> </a:t>
            </a:r>
            <a:r>
              <a:rPr lang="ru-RU" sz="2800" b="1" dirty="0" smtClean="0"/>
              <a:t>(</a:t>
            </a:r>
            <a:r>
              <a:rPr lang="en-US" sz="2800" b="1" dirty="0" err="1" smtClean="0"/>
              <a:t>atack-defence</a:t>
            </a:r>
            <a:r>
              <a:rPr lang="en-US" sz="2800" b="1" dirty="0" smtClean="0"/>
              <a:t>)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926952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090" y="260648"/>
            <a:ext cx="8707817" cy="614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49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16632"/>
            <a:ext cx="3024336" cy="6502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4211960" y="859414"/>
            <a:ext cx="3429000" cy="55092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компании-партнеры — </a:t>
            </a:r>
            <a:r>
              <a:rPr kumimoji="0" lang="ru-RU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Positive</a:t>
            </a: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ru-RU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Technologies</a:t>
            </a: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,</a:t>
            </a: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ru-RU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Group</a:t>
            </a: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IB, </a:t>
            </a:r>
            <a:r>
              <a:rPr kumimoji="0" lang="ru-RU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ИнфоТеКС</a:t>
            </a: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, </a:t>
            </a: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«Код Безопасности», «</a:t>
            </a:r>
            <a:r>
              <a:rPr kumimoji="0" lang="ru-RU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Информзащита</a:t>
            </a: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»</a:t>
            </a: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«Касперский»</a:t>
            </a: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327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422" y="1016505"/>
            <a:ext cx="7868653" cy="4894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1261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3" y="559789"/>
            <a:ext cx="3773999" cy="589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548680"/>
            <a:ext cx="3672408" cy="1836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4008" y="2780928"/>
            <a:ext cx="3336793" cy="3560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4212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1879" y="620688"/>
            <a:ext cx="7928999" cy="936104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vk.com/ctf_donnu</a:t>
            </a:r>
            <a:r>
              <a:rPr lang="ru-RU" dirty="0" smtClean="0"/>
              <a:t>   </a:t>
            </a:r>
            <a:r>
              <a:rPr lang="ru-RU" sz="4800" dirty="0" smtClean="0"/>
              <a:t>2017 год</a:t>
            </a:r>
            <a:endParaRPr lang="ru-RU" sz="48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88058" y="4941168"/>
            <a:ext cx="3592820" cy="115212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843" y="4271471"/>
            <a:ext cx="3862973" cy="210623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535" y="1920479"/>
            <a:ext cx="3402732" cy="249480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56" y="1988840"/>
            <a:ext cx="3234361" cy="215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66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6300192" y="363722"/>
            <a:ext cx="227337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/>
              <a:t>201</a:t>
            </a:r>
            <a:r>
              <a:rPr lang="en-US" sz="3200" dirty="0"/>
              <a:t>8</a:t>
            </a:r>
            <a:r>
              <a:rPr lang="ru-RU" sz="3200" dirty="0"/>
              <a:t> </a:t>
            </a:r>
            <a:r>
              <a:rPr lang="en-US" sz="3200" dirty="0"/>
              <a:t>QCTF</a:t>
            </a:r>
          </a:p>
          <a:p>
            <a:endParaRPr lang="en-US" sz="2400" dirty="0"/>
          </a:p>
          <a:p>
            <a:r>
              <a:rPr lang="en-US" sz="2400" dirty="0"/>
              <a:t>9 </a:t>
            </a:r>
            <a:r>
              <a:rPr lang="ru-RU" sz="2400" dirty="0"/>
              <a:t>команд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4581128"/>
            <a:ext cx="5990303" cy="216024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525701" y="476672"/>
            <a:ext cx="8047869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Соревнования длились 8 часов </a:t>
            </a:r>
          </a:p>
          <a:p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с 9:00 до 17:00 в воскресенье</a:t>
            </a:r>
          </a:p>
          <a:p>
            <a:endParaRPr lang="ru-RU" sz="2800" dirty="0">
              <a:latin typeface="Times New Roman" panose="02020603050405020304" pitchFamily="18" charset="0"/>
            </a:endParaRPr>
          </a:p>
          <a:p>
            <a:pPr algn="ctr"/>
            <a:r>
              <a:rPr lang="ru-RU" sz="3200" dirty="0">
                <a:latin typeface="Times New Roman" panose="02020603050405020304" pitchFamily="18" charset="0"/>
              </a:rPr>
              <a:t>Участвовали 16 </a:t>
            </a:r>
            <a:r>
              <a:rPr lang="ru-RU" sz="3200" dirty="0" err="1">
                <a:latin typeface="Times New Roman" panose="02020603050405020304" pitchFamily="18" charset="0"/>
              </a:rPr>
              <a:t>безопасников</a:t>
            </a:r>
            <a:r>
              <a:rPr lang="ru-RU" sz="3200" dirty="0">
                <a:latin typeface="Times New Roman" panose="02020603050405020304" pitchFamily="18" charset="0"/>
              </a:rPr>
              <a:t> </a:t>
            </a:r>
          </a:p>
          <a:p>
            <a:pPr algn="ctr"/>
            <a:r>
              <a:rPr lang="ru-RU" sz="3200" dirty="0">
                <a:latin typeface="Times New Roman" panose="02020603050405020304" pitchFamily="18" charset="0"/>
              </a:rPr>
              <a:t>1 студент ИВТ и 2 радиофизика</a:t>
            </a:r>
          </a:p>
          <a:p>
            <a:endParaRPr lang="ru-RU" sz="2800" dirty="0">
              <a:latin typeface="Times New Roman" panose="02020603050405020304" pitchFamily="18" charset="0"/>
            </a:endParaRPr>
          </a:p>
          <a:p>
            <a:r>
              <a:rPr lang="ru-RU" sz="2800" dirty="0">
                <a:latin typeface="Times New Roman" panose="02020603050405020304" pitchFamily="18" charset="0"/>
              </a:rPr>
              <a:t>Студенты 1-4 курсов</a:t>
            </a:r>
          </a:p>
          <a:p>
            <a:pPr algn="r"/>
            <a:r>
              <a:rPr lang="ru-RU" sz="2800" dirty="0">
                <a:latin typeface="Times New Roman" panose="02020603050405020304" pitchFamily="18" charset="0"/>
              </a:rPr>
              <a:t>              Создан кружок информационной безопасности для дальнейших тренировок</a:t>
            </a:r>
          </a:p>
          <a:p>
            <a:endParaRPr lang="ru-RU" sz="24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507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188640"/>
            <a:ext cx="7928999" cy="720080"/>
          </a:xfrm>
        </p:spPr>
        <p:txBody>
          <a:bodyPr/>
          <a:lstStyle/>
          <a:p>
            <a:r>
              <a:rPr lang="ru-RU" sz="3600" dirty="0" smtClean="0"/>
              <a:t>2018 год</a:t>
            </a:r>
            <a:endParaRPr lang="ru-RU" sz="36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485" y="1196752"/>
            <a:ext cx="8453147" cy="521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62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405830"/>
            <a:ext cx="2604612" cy="6192688"/>
          </a:xfrm>
          <a:prstGeom prst="rect">
            <a:avLst/>
          </a:prstGeom>
        </p:spPr>
      </p:pic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9532" y="404664"/>
            <a:ext cx="1990251" cy="6161828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2" y="260648"/>
            <a:ext cx="4104456" cy="3024336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992" y="3645024"/>
            <a:ext cx="4111341" cy="292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677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7500" y="447188"/>
            <a:ext cx="7928999" cy="677556"/>
          </a:xfrm>
        </p:spPr>
        <p:txBody>
          <a:bodyPr/>
          <a:lstStyle/>
          <a:p>
            <a:r>
              <a:rPr lang="ru-RU" dirty="0" smtClean="0"/>
              <a:t>Летняя школа </a:t>
            </a:r>
            <a:r>
              <a:rPr lang="en-US" dirty="0" smtClean="0"/>
              <a:t>CTF </a:t>
            </a:r>
            <a:r>
              <a:rPr lang="ru-RU" dirty="0" smtClean="0"/>
              <a:t>2019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20" y="1196752"/>
            <a:ext cx="5040560" cy="3069626"/>
          </a:xfrm>
          <a:prstGeom prst="rect">
            <a:avLst/>
          </a:prstGeom>
        </p:spPr>
      </p:pic>
      <p:pic>
        <p:nvPicPr>
          <p:cNvPr id="1026" name="Picture 2" descr="https://sun9-54.userapi.com/c851432/v851432889/188ee6/kiT2YpbO1v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29440"/>
            <a:ext cx="2851411" cy="480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319" y="4005064"/>
            <a:ext cx="2808312" cy="2775395"/>
          </a:xfrm>
          <a:prstGeom prst="rect">
            <a:avLst/>
          </a:prstGeom>
        </p:spPr>
      </p:pic>
      <p:pic>
        <p:nvPicPr>
          <p:cNvPr id="7" name="Picture 6" descr="https://sun9-44.userapi.com/c853524/v853524441/c4c24/1EGuCdiPuM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48611"/>
            <a:ext cx="2016224" cy="268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9589" y="3233819"/>
            <a:ext cx="3148520" cy="350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880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516" y="332656"/>
            <a:ext cx="8820980" cy="617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6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632"/>
            <a:ext cx="6984775" cy="3528392"/>
          </a:xfrm>
          <a:prstGeom prst="rect">
            <a:avLst/>
          </a:prstGeom>
        </p:spPr>
      </p:pic>
      <p:pic>
        <p:nvPicPr>
          <p:cNvPr id="7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20072" y="2996952"/>
            <a:ext cx="3697475" cy="3636963"/>
          </a:xfrm>
          <a:prstGeom prst="rect">
            <a:avLst/>
          </a:prstGeom>
        </p:spPr>
      </p:pic>
      <p:pic>
        <p:nvPicPr>
          <p:cNvPr id="2050" name="Picture 2" descr="https://images-onepick-opensocial.googleusercontent.com/gadgets/proxy?container=onepick&amp;url=https://s-1.journalist.im/b1039056384/gUAQGGah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51061"/>
            <a:ext cx="4392488" cy="328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964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ru-RU" dirty="0" smtClean="0"/>
              <a:t>Что делать?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528" y="1052736"/>
            <a:ext cx="5482952" cy="175750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38" y="5301208"/>
            <a:ext cx="3581400" cy="11715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3734955"/>
            <a:ext cx="5896000" cy="1296144"/>
          </a:xfrm>
          <a:prstGeom prst="rect">
            <a:avLst/>
          </a:prstGeom>
        </p:spPr>
      </p:pic>
      <p:pic>
        <p:nvPicPr>
          <p:cNvPr id="1026" name="Picture 2" descr="Skolkovo Cybersecurity Challenge 201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813558"/>
            <a:ext cx="3840361" cy="180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275856" y="5329188"/>
            <a:ext cx="48675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/>
              <a:t>Учиться, учиться и еще раз учиться</a:t>
            </a:r>
            <a:endParaRPr lang="ru-RU" sz="2400" b="1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1067" y="718586"/>
            <a:ext cx="470535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301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0240" y="753228"/>
            <a:ext cx="7950191" cy="108093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HEX –</a:t>
            </a:r>
            <a:r>
              <a:rPr lang="ru-RU" sz="3600" dirty="0" smtClean="0"/>
              <a:t>редактор и форматы файлов</a:t>
            </a:r>
            <a:endParaRPr lang="ru-RU" sz="3600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323528" y="2852936"/>
            <a:ext cx="8526255" cy="12361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prstClr val="white"/>
                </a:solidFill>
                <a:ea typeface="+mj-ea"/>
                <a:cs typeface="+mj-cs"/>
              </a:rPr>
              <a:t>HEX –</a:t>
            </a:r>
            <a:r>
              <a:rPr lang="ru-RU" sz="4000" dirty="0">
                <a:solidFill>
                  <a:prstClr val="white"/>
                </a:solidFill>
                <a:ea typeface="+mj-ea"/>
                <a:cs typeface="+mj-cs"/>
              </a:rPr>
              <a:t>редактор и форматы файлов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64280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Рассматриваемые вопросы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55576" y="2060848"/>
            <a:ext cx="7210396" cy="4536504"/>
          </a:xfrm>
        </p:spPr>
        <p:txBody>
          <a:bodyPr>
            <a:normAutofit lnSpcReduction="10000"/>
          </a:bodyPr>
          <a:lstStyle/>
          <a:p>
            <a:r>
              <a:rPr lang="ru-RU" sz="2600" dirty="0"/>
              <a:t>Что такое файл?</a:t>
            </a:r>
            <a:endParaRPr lang="en-US" sz="2600" dirty="0"/>
          </a:p>
          <a:p>
            <a:r>
              <a:rPr lang="ru-RU" sz="2600" dirty="0"/>
              <a:t>Что такое </a:t>
            </a:r>
            <a:r>
              <a:rPr lang="en-US" sz="2600" dirty="0"/>
              <a:t>HEX-</a:t>
            </a:r>
            <a:r>
              <a:rPr lang="ru-RU" sz="2600" dirty="0"/>
              <a:t>редактор? Для чего нужен?</a:t>
            </a:r>
          </a:p>
          <a:p>
            <a:r>
              <a:rPr lang="ru-RU" sz="2600" dirty="0"/>
              <a:t>Какие бывают?</a:t>
            </a:r>
          </a:p>
          <a:p>
            <a:r>
              <a:rPr lang="ru-RU" sz="2600" dirty="0"/>
              <a:t>Что такое формат файла?</a:t>
            </a:r>
            <a:endParaRPr lang="en-US" sz="2600" dirty="0"/>
          </a:p>
          <a:p>
            <a:r>
              <a:rPr lang="ru-RU" sz="2600" dirty="0"/>
              <a:t>Что произойдет, если вы попробуете открыть файл неподходящим приложением?</a:t>
            </a:r>
          </a:p>
          <a:p>
            <a:r>
              <a:rPr lang="ru-RU" sz="2600" dirty="0"/>
              <a:t>Сигнатура формата?</a:t>
            </a:r>
          </a:p>
          <a:p>
            <a:r>
              <a:rPr lang="ru-RU" sz="2600" dirty="0"/>
              <a:t>Какие графические форматы вы знаете?</a:t>
            </a:r>
          </a:p>
          <a:p>
            <a:r>
              <a:rPr lang="ru-RU" sz="2600" dirty="0"/>
              <a:t>Какие текстовые форматы?</a:t>
            </a:r>
          </a:p>
          <a:p>
            <a:r>
              <a:rPr lang="ru-RU" sz="2600" dirty="0"/>
              <a:t>Что такое смещение?</a:t>
            </a:r>
          </a:p>
          <a:p>
            <a:pPr marL="0" indent="0">
              <a:buNone/>
            </a:pPr>
            <a:endParaRPr lang="ru-RU" sz="26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479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такое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7502" y="2060848"/>
            <a:ext cx="8754035" cy="4392487"/>
          </a:xfrm>
        </p:spPr>
        <p:txBody>
          <a:bodyPr>
            <a:noAutofit/>
          </a:bodyPr>
          <a:lstStyle/>
          <a:p>
            <a:r>
              <a:rPr lang="ru-RU" sz="2700" b="1" dirty="0" err="1">
                <a:solidFill>
                  <a:schemeClr val="bg1"/>
                </a:solidFill>
              </a:rPr>
              <a:t>Hex</a:t>
            </a:r>
            <a:r>
              <a:rPr lang="ru-RU" sz="2700" b="1" dirty="0">
                <a:solidFill>
                  <a:schemeClr val="bg1"/>
                </a:solidFill>
              </a:rPr>
              <a:t>-редактор</a:t>
            </a:r>
            <a:r>
              <a:rPr lang="ru-RU" sz="2700" dirty="0">
                <a:solidFill>
                  <a:schemeClr val="bg1"/>
                </a:solidFill>
              </a:rPr>
              <a:t>, </a:t>
            </a:r>
            <a:r>
              <a:rPr lang="ru-RU" sz="2700" b="1" dirty="0">
                <a:solidFill>
                  <a:schemeClr val="bg1"/>
                </a:solidFill>
              </a:rPr>
              <a:t>шестнадцатеричный редактор</a:t>
            </a:r>
            <a:r>
              <a:rPr lang="ru-RU" sz="2700" dirty="0">
                <a:solidFill>
                  <a:schemeClr val="bg1"/>
                </a:solidFill>
              </a:rPr>
              <a:t> — приложение для редактирования данных, в котором данные представлены в виде последовательности байтов. Он может быть как отдельным самостоятельным приложением, так и компонентом другого, более сложного приложения, такого как дизассемблер, отладчик, интегрированная среда разработки и т. п.</a:t>
            </a:r>
          </a:p>
        </p:txBody>
      </p:sp>
    </p:spTree>
    <p:extLst>
      <p:ext uri="{BB962C8B-B14F-4D97-AF65-F5344CB8AC3E}">
        <p14:creationId xmlns:p14="http://schemas.microsoft.com/office/powerpoint/2010/main" val="122043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Для чего нужен?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5419" y="2060848"/>
            <a:ext cx="8818581" cy="4508493"/>
          </a:xfrm>
        </p:spPr>
        <p:txBody>
          <a:bodyPr>
            <a:normAutofit lnSpcReduction="10000"/>
          </a:bodyPr>
          <a:lstStyle/>
          <a:p>
            <a:endParaRPr lang="ru-RU" dirty="0" smtClean="0">
              <a:solidFill>
                <a:schemeClr val="bg1"/>
              </a:solidFill>
            </a:endParaRPr>
          </a:p>
          <a:p>
            <a:r>
              <a:rPr lang="ru-RU" sz="3200" dirty="0">
                <a:solidFill>
                  <a:schemeClr val="bg1"/>
                </a:solidFill>
              </a:rPr>
              <a:t>просмотр и анализ нетекстовых файлов</a:t>
            </a:r>
          </a:p>
          <a:p>
            <a:r>
              <a:rPr lang="ru-RU" sz="3200" dirty="0">
                <a:solidFill>
                  <a:schemeClr val="bg1"/>
                </a:solidFill>
              </a:rPr>
              <a:t>редактирование нетекстовых данных</a:t>
            </a:r>
          </a:p>
          <a:p>
            <a:r>
              <a:rPr lang="ru-RU" sz="3200" dirty="0">
                <a:solidFill>
                  <a:schemeClr val="bg1"/>
                </a:solidFill>
              </a:rPr>
              <a:t>просмотр содержимого виртуального диска</a:t>
            </a:r>
          </a:p>
          <a:p>
            <a:r>
              <a:rPr lang="ru-RU" sz="3200" dirty="0">
                <a:solidFill>
                  <a:schemeClr val="bg1"/>
                </a:solidFill>
              </a:rPr>
              <a:t>просмотр содержимого оперативной памяти</a:t>
            </a:r>
          </a:p>
          <a:p>
            <a:r>
              <a:rPr lang="ru-RU" sz="3200" dirty="0">
                <a:solidFill>
                  <a:schemeClr val="bg1"/>
                </a:solidFill>
              </a:rPr>
              <a:t>просмотр содержимого виртуального адресного пространства процесса</a:t>
            </a:r>
          </a:p>
          <a:p>
            <a:r>
              <a:rPr lang="ru-RU" sz="3200" dirty="0">
                <a:solidFill>
                  <a:schemeClr val="bg1"/>
                </a:solidFill>
              </a:rPr>
              <a:t>внесение изменений в скомпилированную программу без перекомпиляции</a:t>
            </a:r>
          </a:p>
        </p:txBody>
      </p:sp>
    </p:spTree>
    <p:extLst>
      <p:ext uri="{BB962C8B-B14F-4D97-AF65-F5344CB8AC3E}">
        <p14:creationId xmlns:p14="http://schemas.microsoft.com/office/powerpoint/2010/main" val="196401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из себя представляет</a:t>
            </a:r>
            <a:endParaRPr lang="ru-RU" dirty="0"/>
          </a:p>
        </p:txBody>
      </p:sp>
      <p:pic>
        <p:nvPicPr>
          <p:cNvPr id="1026" name="Picture 2" descr="https://upload.wikimedia.org/wikipedia/ru/6/6f/Hex_editor_schematic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276872"/>
            <a:ext cx="8503920" cy="40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7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Какие бывают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0240" y="2521154"/>
            <a:ext cx="7210396" cy="3860174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Hex Editor Neo</a:t>
            </a:r>
          </a:p>
          <a:p>
            <a:r>
              <a:rPr lang="en-US" sz="3200" b="1" dirty="0" err="1">
                <a:solidFill>
                  <a:schemeClr val="bg1"/>
                </a:solidFill>
              </a:rPr>
              <a:t>HxD</a:t>
            </a:r>
            <a:r>
              <a:rPr lang="en-US" sz="3200" b="1" dirty="0">
                <a:solidFill>
                  <a:schemeClr val="bg1"/>
                </a:solidFill>
              </a:rPr>
              <a:t> Hex Editor</a:t>
            </a:r>
          </a:p>
          <a:p>
            <a:r>
              <a:rPr lang="en-US" sz="3200" b="1" dirty="0" err="1">
                <a:solidFill>
                  <a:schemeClr val="bg1"/>
                </a:solidFill>
              </a:rPr>
              <a:t>WinHex</a:t>
            </a:r>
            <a:endParaRPr lang="en-US" sz="3200" b="1" dirty="0">
              <a:solidFill>
                <a:schemeClr val="bg1"/>
              </a:solidFill>
            </a:endParaRPr>
          </a:p>
          <a:p>
            <a:r>
              <a:rPr lang="en-US" sz="3200" b="1" dirty="0">
                <a:solidFill>
                  <a:schemeClr val="bg1"/>
                </a:solidFill>
              </a:rPr>
              <a:t>010 Editor</a:t>
            </a:r>
          </a:p>
          <a:p>
            <a:r>
              <a:rPr lang="en-US" sz="3200" dirty="0">
                <a:solidFill>
                  <a:schemeClr val="bg1"/>
                </a:solidFill>
              </a:rPr>
              <a:t>https://hex-works.com/rus</a:t>
            </a:r>
            <a:endParaRPr lang="ru-RU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https://hexed.it/</a:t>
            </a:r>
            <a:endParaRPr lang="ru-RU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https://www.onlinehexeditor.com/</a:t>
            </a:r>
            <a:endParaRPr lang="ru-RU" sz="3200" dirty="0">
              <a:solidFill>
                <a:schemeClr val="bg1"/>
              </a:solidFill>
            </a:endParaRPr>
          </a:p>
          <a:p>
            <a:endParaRPr lang="ru-RU" sz="32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719" y="2660026"/>
            <a:ext cx="4001845" cy="114644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813" y="4236446"/>
            <a:ext cx="1621382" cy="158137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848" y="3969772"/>
            <a:ext cx="1050131" cy="107156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4546" y="1260659"/>
            <a:ext cx="4793105" cy="117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7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/>
              <a:t>Формат файла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7363" y="2395402"/>
            <a:ext cx="8846820" cy="3262448"/>
          </a:xfrm>
        </p:spPr>
        <p:txBody>
          <a:bodyPr>
            <a:noAutofit/>
          </a:bodyPr>
          <a:lstStyle/>
          <a:p>
            <a:r>
              <a:rPr lang="ru-RU" sz="3600" b="1" dirty="0"/>
              <a:t>Формат файла, формат данных </a:t>
            </a:r>
            <a:r>
              <a:rPr lang="ru-RU" sz="3600" dirty="0"/>
              <a:t>— спецификация структуры данных, записанных в компьютерном файле</a:t>
            </a:r>
          </a:p>
          <a:p>
            <a:pPr marL="0" indent="0">
              <a:buNone/>
            </a:pPr>
            <a:r>
              <a:rPr lang="ru-RU" sz="3600" dirty="0"/>
              <a:t> </a:t>
            </a:r>
          </a:p>
          <a:p>
            <a:r>
              <a:rPr lang="ru-RU" sz="3600" dirty="0"/>
              <a:t>Бывают графические, текстовые, исполняемых, со сжатием, </a:t>
            </a:r>
            <a:r>
              <a:rPr lang="en-US" sz="3600" dirty="0"/>
              <a:t>MIME</a:t>
            </a:r>
            <a:r>
              <a:rPr lang="ru-RU" sz="3600" dirty="0"/>
              <a:t> и др.</a:t>
            </a:r>
          </a:p>
          <a:p>
            <a:r>
              <a:rPr lang="ru-RU" sz="3600" dirty="0"/>
              <a:t>«магическое число» (сигнатура)</a:t>
            </a:r>
          </a:p>
        </p:txBody>
      </p:sp>
    </p:spTree>
    <p:extLst>
      <p:ext uri="{BB962C8B-B14F-4D97-AF65-F5344CB8AC3E}">
        <p14:creationId xmlns:p14="http://schemas.microsoft.com/office/powerpoint/2010/main" val="408807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JPEG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988840"/>
            <a:ext cx="8974183" cy="3448595"/>
          </a:xfrm>
        </p:spPr>
        <p:txBody>
          <a:bodyPr>
            <a:noAutofit/>
          </a:bodyPr>
          <a:lstStyle/>
          <a:p>
            <a:r>
              <a:rPr lang="ru-RU" sz="2400" dirty="0" smtClean="0"/>
              <a:t> </a:t>
            </a:r>
            <a:r>
              <a:rPr lang="ru-RU" sz="3200" b="1" dirty="0" err="1"/>
              <a:t>Joint</a:t>
            </a:r>
            <a:r>
              <a:rPr lang="ru-RU" sz="3200" b="1" dirty="0"/>
              <a:t> </a:t>
            </a:r>
            <a:r>
              <a:rPr lang="ru-RU" sz="3200" b="1" dirty="0" err="1"/>
              <a:t>Photographic</a:t>
            </a:r>
            <a:r>
              <a:rPr lang="ru-RU" sz="3200" b="1" dirty="0"/>
              <a:t> </a:t>
            </a:r>
            <a:r>
              <a:rPr lang="ru-RU" sz="3200" b="1" dirty="0" err="1"/>
              <a:t>Experts</a:t>
            </a:r>
            <a:r>
              <a:rPr lang="ru-RU" sz="3200" b="1" dirty="0"/>
              <a:t> </a:t>
            </a:r>
            <a:r>
              <a:rPr lang="ru-RU" sz="3200" b="1" dirty="0" err="1"/>
              <a:t>Group</a:t>
            </a:r>
            <a:r>
              <a:rPr lang="ru-RU" sz="3200" dirty="0"/>
              <a:t>,— один из популярных растровых графических форматов, применяемый для хранения фотоизображений и подобных им изображений. </a:t>
            </a:r>
          </a:p>
          <a:p>
            <a:r>
              <a:rPr lang="ru-RU" sz="3200" dirty="0"/>
              <a:t>Файлы, содержащие данные JPEG, обычно имеют расширения </a:t>
            </a:r>
            <a:r>
              <a:rPr lang="ru-RU" sz="3200" b="1" dirty="0"/>
              <a:t>.</a:t>
            </a:r>
            <a:r>
              <a:rPr lang="ru-RU" sz="3200" b="1" dirty="0" err="1"/>
              <a:t>jpg</a:t>
            </a:r>
            <a:r>
              <a:rPr lang="ru-RU" sz="3200" b="1" dirty="0"/>
              <a:t>, .</a:t>
            </a:r>
            <a:r>
              <a:rPr lang="ru-RU" sz="3200" b="1" dirty="0" err="1"/>
              <a:t>jfif</a:t>
            </a:r>
            <a:r>
              <a:rPr lang="ru-RU" sz="3200" b="1" dirty="0"/>
              <a:t>, .</a:t>
            </a:r>
            <a:r>
              <a:rPr lang="ru-RU" sz="3200" b="1" dirty="0" err="1"/>
              <a:t>jpe</a:t>
            </a:r>
            <a:r>
              <a:rPr lang="ru-RU" sz="3200" b="1" dirty="0"/>
              <a:t> или .</a:t>
            </a:r>
            <a:r>
              <a:rPr lang="ru-RU" sz="3200" b="1" dirty="0" err="1"/>
              <a:t>jpeg</a:t>
            </a:r>
            <a:r>
              <a:rPr lang="ru-RU" sz="3200" dirty="0"/>
              <a:t>. </a:t>
            </a:r>
          </a:p>
          <a:p>
            <a:r>
              <a:rPr lang="ru-RU" sz="3200" dirty="0"/>
              <a:t>Однако из них .</a:t>
            </a:r>
            <a:r>
              <a:rPr lang="ru-RU" sz="3200" b="1" dirty="0" err="1"/>
              <a:t>jpg</a:t>
            </a:r>
            <a:r>
              <a:rPr lang="ru-RU" sz="3200" dirty="0"/>
              <a:t> является самым популярным на всех платформах.</a:t>
            </a:r>
          </a:p>
        </p:txBody>
      </p:sp>
    </p:spTree>
    <p:extLst>
      <p:ext uri="{BB962C8B-B14F-4D97-AF65-F5344CB8AC3E}">
        <p14:creationId xmlns:p14="http://schemas.microsoft.com/office/powerpoint/2010/main" val="351485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5865515"/>
          </a:xfrm>
        </p:spPr>
        <p:txBody>
          <a:bodyPr/>
          <a:lstStyle/>
          <a:p>
            <a:r>
              <a:rPr lang="ru-RU" dirty="0" smtClean="0"/>
              <a:t>Что такое «информация», «информационные технологии», «информационная безопасность»?</a:t>
            </a:r>
          </a:p>
          <a:p>
            <a:r>
              <a:rPr lang="ru-RU" dirty="0" smtClean="0"/>
              <a:t>Составляющие информационной безопасности.</a:t>
            </a:r>
          </a:p>
          <a:p>
            <a:r>
              <a:rPr lang="ru-RU" dirty="0" smtClean="0"/>
              <a:t>Правовые основы информационной безопасности ДНР.</a:t>
            </a:r>
          </a:p>
          <a:p>
            <a:r>
              <a:rPr lang="ru-RU" dirty="0" smtClean="0"/>
              <a:t>Конфиденциальная информация, государственная тайна</a:t>
            </a:r>
          </a:p>
          <a:p>
            <a:r>
              <a:rPr lang="ru-RU" dirty="0" smtClean="0"/>
              <a:t>Специалист по информационной безопасности</a:t>
            </a:r>
          </a:p>
          <a:p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50186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JPEG</a:t>
            </a:r>
            <a:endParaRPr lang="ru-RU" sz="4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8489" y="2460256"/>
            <a:ext cx="3052298" cy="2482403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98642" y="4653136"/>
            <a:ext cx="545218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Тип формата	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сжатие данных с потерями, кодек, Графические форматы и Сжатие изображений</a:t>
            </a: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Развит в	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JPEG 2000, JPEG-LS, JPEG XR, </a:t>
            </a:r>
            <a:r>
              <a:rPr kumimoji="0" lang="ru-RU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MotionJPEG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12956" y="2520000"/>
            <a:ext cx="562355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MIME-тип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	      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image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/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jpeg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Сигнатура	 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0xFF 0xD8</a:t>
            </a: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Разработчик	  Объединённая группа экспертов по фотографии</a:t>
            </a: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Опубликован	1991 год</a:t>
            </a:r>
          </a:p>
        </p:txBody>
      </p:sp>
    </p:spTree>
    <p:extLst>
      <p:ext uri="{BB962C8B-B14F-4D97-AF65-F5344CB8AC3E}">
        <p14:creationId xmlns:p14="http://schemas.microsoft.com/office/powerpoint/2010/main" val="233828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06743"/>
            <a:ext cx="9143999" cy="4338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9864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300" dirty="0"/>
              <a:t>JPEG</a:t>
            </a:r>
            <a:endParaRPr lang="ru-RU" sz="33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2279" y="2266842"/>
            <a:ext cx="8456339" cy="2699487"/>
          </a:xfrm>
        </p:spPr>
        <p:txBody>
          <a:bodyPr>
            <a:normAutofit/>
          </a:bodyPr>
          <a:lstStyle/>
          <a:p>
            <a:r>
              <a:rPr lang="ru-RU" sz="3200" dirty="0"/>
              <a:t>JPEG начинается с сигнатуры 0xFF 0xD8</a:t>
            </a:r>
          </a:p>
          <a:p>
            <a:r>
              <a:rPr lang="ru-RU" sz="3200" dirty="0"/>
              <a:t>конец изображения отмечается двухбайтной сигнатурой 0xFF 0xD9.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1" y="3933056"/>
            <a:ext cx="9002254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83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JPEG</a:t>
            </a:r>
            <a:endParaRPr lang="ru-RU" sz="4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514" y="2498580"/>
            <a:ext cx="8702829" cy="381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2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24128" y="895796"/>
            <a:ext cx="2032531" cy="810704"/>
          </a:xfrm>
        </p:spPr>
        <p:txBody>
          <a:bodyPr>
            <a:normAutofit/>
          </a:bodyPr>
          <a:lstStyle/>
          <a:p>
            <a:r>
              <a:rPr lang="en-US" sz="4000" dirty="0"/>
              <a:t>JPEG</a:t>
            </a:r>
            <a:endParaRPr lang="ru-RU" sz="4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248" y="1301148"/>
            <a:ext cx="5193514" cy="515218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 flipH="1">
            <a:off x="5580112" y="2298352"/>
            <a:ext cx="341286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Файл поделен на секторы, предваряемые маркерами.</a:t>
            </a: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Маркеры имеют длину 2 байта, причем первый байт [FF].</a:t>
            </a: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Почти все сектора хранят свою длину в следующих 2 байта после маркера.</a:t>
            </a:r>
          </a:p>
        </p:txBody>
      </p:sp>
    </p:spTree>
    <p:extLst>
      <p:ext uri="{BB962C8B-B14F-4D97-AF65-F5344CB8AC3E}">
        <p14:creationId xmlns:p14="http://schemas.microsoft.com/office/powerpoint/2010/main" val="307303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JPEG</a:t>
            </a:r>
            <a:endParaRPr lang="ru-RU" sz="44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57" y="1988840"/>
            <a:ext cx="5544615" cy="453650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5652120" y="2148109"/>
            <a:ext cx="361335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байты 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[FF FE]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это маркер, означающий начало секции с комментарием. </a:t>
            </a: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2 байта 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[00 04]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— длина секции (включая эти 2 байта). </a:t>
            </a: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в следующих двух </a:t>
            </a: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[3A 29]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— сам комментарий. Это коды символов ":" и ")", т.е. обычного смайлика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077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JPEG EXIF</a:t>
            </a:r>
            <a:endParaRPr lang="ru-RU" sz="36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12" y="1988840"/>
            <a:ext cx="2664296" cy="460851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2060848"/>
            <a:ext cx="5832648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5524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smtClean="0"/>
              <a:t>Особенности </a:t>
            </a:r>
            <a:r>
              <a:rPr lang="en-US" sz="3600" dirty="0" smtClean="0"/>
              <a:t>jpeg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0241" y="2317601"/>
            <a:ext cx="8633759" cy="3991719"/>
          </a:xfrm>
        </p:spPr>
        <p:txBody>
          <a:bodyPr>
            <a:normAutofit fontScale="85000" lnSpcReduction="10000"/>
          </a:bodyPr>
          <a:lstStyle/>
          <a:p>
            <a:r>
              <a:rPr lang="ru-RU" sz="3900" dirty="0"/>
              <a:t>Начинается всегда с </a:t>
            </a:r>
          </a:p>
          <a:p>
            <a:r>
              <a:rPr lang="ru-RU" sz="3900" dirty="0"/>
              <a:t>Кончается   FF D9</a:t>
            </a:r>
          </a:p>
          <a:p>
            <a:r>
              <a:rPr lang="ru-RU" sz="3900" dirty="0"/>
              <a:t>Состоит из секторов, в начале каждого маркер: </a:t>
            </a:r>
            <a:r>
              <a:rPr lang="en-US" sz="3900" dirty="0"/>
              <a:t>FF </a:t>
            </a:r>
            <a:r>
              <a:rPr lang="ru-RU" sz="3900" dirty="0"/>
              <a:t>и еще байт</a:t>
            </a:r>
          </a:p>
          <a:p>
            <a:r>
              <a:rPr lang="en-US" sz="3900" dirty="0"/>
              <a:t> </a:t>
            </a:r>
            <a:r>
              <a:rPr lang="ru-RU" sz="3900" dirty="0"/>
              <a:t>После маркера – 2 байта длина сектора</a:t>
            </a:r>
          </a:p>
          <a:p>
            <a:r>
              <a:rPr lang="ru-RU" sz="3900" dirty="0"/>
              <a:t>После этого могут быть комментарии - 2 </a:t>
            </a:r>
            <a:r>
              <a:rPr lang="ru-RU" sz="3900" dirty="0" smtClean="0"/>
              <a:t>байта</a:t>
            </a:r>
            <a:endParaRPr lang="en-US" sz="3900" dirty="0" smtClean="0"/>
          </a:p>
          <a:p>
            <a:r>
              <a:rPr lang="ru-RU" sz="3900" dirty="0" smtClean="0"/>
              <a:t>Есть метаданные</a:t>
            </a:r>
            <a:endParaRPr lang="en-US" sz="3900" dirty="0"/>
          </a:p>
          <a:p>
            <a:endParaRPr lang="ru-RU" sz="24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827120" y="2390215"/>
            <a:ext cx="122180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FF D8</a:t>
            </a:r>
          </a:p>
        </p:txBody>
      </p:sp>
    </p:spTree>
    <p:extLst>
      <p:ext uri="{BB962C8B-B14F-4D97-AF65-F5344CB8AC3E}">
        <p14:creationId xmlns:p14="http://schemas.microsoft.com/office/powerpoint/2010/main" val="3442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smtClean="0"/>
              <a:t>Флаг начинается с  </a:t>
            </a:r>
            <a:r>
              <a:rPr lang="en-US" sz="3600" dirty="0" smtClean="0"/>
              <a:t>ABC</a:t>
            </a:r>
            <a:endParaRPr lang="ru-RU" sz="36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04" y="2032091"/>
            <a:ext cx="5354807" cy="439248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356" y="2420888"/>
            <a:ext cx="3471140" cy="2760437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899592" y="106214"/>
            <a:ext cx="16129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Задание 1</a:t>
            </a:r>
          </a:p>
        </p:txBody>
      </p:sp>
    </p:spTree>
    <p:extLst>
      <p:ext uri="{BB962C8B-B14F-4D97-AF65-F5344CB8AC3E}">
        <p14:creationId xmlns:p14="http://schemas.microsoft.com/office/powerpoint/2010/main" val="345756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PNG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2132856"/>
            <a:ext cx="6492987" cy="2878836"/>
          </a:xfrm>
        </p:spPr>
        <p:txBody>
          <a:bodyPr>
            <a:noAutofit/>
          </a:bodyPr>
          <a:lstStyle/>
          <a:p>
            <a:r>
              <a:rPr lang="ru-RU" sz="2800" b="1" dirty="0" err="1">
                <a:solidFill>
                  <a:schemeClr val="bg1"/>
                </a:solidFill>
              </a:rPr>
              <a:t>portable</a:t>
            </a:r>
            <a:r>
              <a:rPr lang="ru-RU" sz="2800" b="1" dirty="0">
                <a:solidFill>
                  <a:schemeClr val="bg1"/>
                </a:solidFill>
              </a:rPr>
              <a:t> </a:t>
            </a:r>
            <a:r>
              <a:rPr lang="ru-RU" sz="2800" b="1" dirty="0" err="1">
                <a:solidFill>
                  <a:schemeClr val="bg1"/>
                </a:solidFill>
              </a:rPr>
              <a:t>networ</a:t>
            </a:r>
            <a:r>
              <a:rPr lang="ru-RU" sz="2800" b="1" dirty="0">
                <a:solidFill>
                  <a:schemeClr val="bg1"/>
                </a:solidFill>
              </a:rPr>
              <a:t> </a:t>
            </a:r>
            <a:r>
              <a:rPr lang="ru-RU" sz="2800" b="1" dirty="0" err="1">
                <a:solidFill>
                  <a:schemeClr val="bg1"/>
                </a:solidFill>
              </a:rPr>
              <a:t>graphic</a:t>
            </a:r>
            <a:r>
              <a:rPr lang="en-US" sz="2800" b="1" dirty="0">
                <a:solidFill>
                  <a:schemeClr val="bg1"/>
                </a:solidFill>
              </a:rPr>
              <a:t>s</a:t>
            </a:r>
            <a:r>
              <a:rPr lang="ru-RU" sz="2800" b="1" dirty="0">
                <a:solidFill>
                  <a:schemeClr val="bg1"/>
                </a:solidFill>
              </a:rPr>
              <a:t> </a:t>
            </a:r>
            <a:r>
              <a:rPr lang="ru-RU" sz="2800" dirty="0">
                <a:solidFill>
                  <a:schemeClr val="bg1"/>
                </a:solidFill>
              </a:rPr>
              <a:t>— растровый формат хранения графической информации, использующий сжатие без потерь </a:t>
            </a:r>
            <a:endParaRPr lang="ru-RU" sz="28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ru-RU" sz="2800" dirty="0" smtClean="0">
                <a:solidFill>
                  <a:schemeClr val="bg1"/>
                </a:solidFill>
              </a:rPr>
              <a:t> </a:t>
            </a:r>
            <a:r>
              <a:rPr lang="ru-RU" sz="2800" dirty="0" smtClean="0">
                <a:solidFill>
                  <a:schemeClr val="bg1"/>
                </a:solidFill>
              </a:rPr>
              <a:t>по </a:t>
            </a:r>
            <a:r>
              <a:rPr lang="ru-RU" sz="2800" dirty="0">
                <a:solidFill>
                  <a:schemeClr val="bg1"/>
                </a:solidFill>
              </a:rPr>
              <a:t>алгоритму </a:t>
            </a:r>
            <a:r>
              <a:rPr lang="ru-RU" sz="2800" b="1" dirty="0" err="1">
                <a:solidFill>
                  <a:schemeClr val="bg1"/>
                </a:solidFill>
              </a:rPr>
              <a:t>Deflate</a:t>
            </a:r>
            <a:endParaRPr lang="ru-RU" sz="2800" b="1" dirty="0">
              <a:solidFill>
                <a:schemeClr val="bg1"/>
              </a:solidFill>
            </a:endParaRPr>
          </a:p>
          <a:p>
            <a:endParaRPr lang="ru-RU" sz="2800" dirty="0">
              <a:solidFill>
                <a:schemeClr val="bg1"/>
              </a:solidFill>
            </a:endParaRPr>
          </a:p>
          <a:p>
            <a:r>
              <a:rPr lang="ru-RU" sz="2800" b="1" dirty="0">
                <a:solidFill>
                  <a:schemeClr val="bg1"/>
                </a:solidFill>
              </a:rPr>
              <a:t>PNG</a:t>
            </a:r>
            <a:r>
              <a:rPr lang="ru-RU" sz="2800" dirty="0">
                <a:solidFill>
                  <a:schemeClr val="bg1"/>
                </a:solidFill>
              </a:rPr>
              <a:t> был создан как свободный формат для замены GIF без анимации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c</a:t>
            </a:r>
            <a:r>
              <a:rPr lang="ru-RU" sz="2800" dirty="0" err="1">
                <a:solidFill>
                  <a:schemeClr val="bg1"/>
                </a:solidFill>
              </a:rPr>
              <a:t>жатие</a:t>
            </a:r>
            <a:r>
              <a:rPr lang="ru-RU" sz="2800" dirty="0">
                <a:solidFill>
                  <a:schemeClr val="bg1"/>
                </a:solidFill>
              </a:rPr>
              <a:t> без потерь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2307988"/>
            <a:ext cx="2739471" cy="252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4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Autofit/>
          </a:bodyPr>
          <a:lstStyle/>
          <a:p>
            <a:r>
              <a:rPr lang="ru-RU" sz="3200" dirty="0" smtClean="0"/>
              <a:t>Составляющие информационной безопасности и защиты информации</a:t>
            </a:r>
            <a:endParaRPr lang="ru-RU" sz="32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ru-RU" dirty="0" smtClean="0"/>
              <a:t>Юридические основы информационной безопасности</a:t>
            </a:r>
          </a:p>
          <a:p>
            <a:pPr marL="514350" indent="-514350">
              <a:buAutoNum type="arabicPeriod"/>
            </a:pPr>
            <a:r>
              <a:rPr lang="ru-RU" dirty="0"/>
              <a:t>Защита в компьютерных сетях</a:t>
            </a:r>
          </a:p>
          <a:p>
            <a:pPr marL="514350" indent="-514350">
              <a:buAutoNum type="arabicPeriod"/>
            </a:pPr>
            <a:r>
              <a:rPr lang="ru-RU" dirty="0" smtClean="0"/>
              <a:t>Программно-аппаратная защита</a:t>
            </a:r>
          </a:p>
          <a:p>
            <a:pPr marL="514350" indent="-514350">
              <a:buAutoNum type="arabicPeriod"/>
            </a:pPr>
            <a:r>
              <a:rPr lang="ru-RU" dirty="0" smtClean="0"/>
              <a:t>Защита ОС</a:t>
            </a:r>
          </a:p>
          <a:p>
            <a:pPr marL="514350" indent="-514350">
              <a:buAutoNum type="arabicPeriod"/>
            </a:pPr>
            <a:r>
              <a:rPr lang="ru-RU" dirty="0" smtClean="0"/>
              <a:t>Техническая защита</a:t>
            </a:r>
          </a:p>
          <a:p>
            <a:pPr marL="514350" indent="-514350">
              <a:buAutoNum type="arabicPeriod"/>
            </a:pPr>
            <a:r>
              <a:rPr lang="ru-RU" dirty="0" smtClean="0"/>
              <a:t>Криптографическая защита</a:t>
            </a:r>
          </a:p>
          <a:p>
            <a:pPr marL="514350" indent="-514350">
              <a:buAutoNum type="arabicPeriod"/>
            </a:pPr>
            <a:r>
              <a:rPr lang="ru-RU" dirty="0" smtClean="0"/>
              <a:t>В беспроводных системах связи</a:t>
            </a:r>
          </a:p>
          <a:p>
            <a:pPr marL="514350" indent="-514350">
              <a:buAutoNum type="arabicPeriod"/>
            </a:pPr>
            <a:r>
              <a:rPr lang="ru-RU" dirty="0" smtClean="0"/>
              <a:t>Безопасность </a:t>
            </a:r>
            <a:r>
              <a:rPr lang="en-US" dirty="0" smtClean="0"/>
              <a:t>IP</a:t>
            </a:r>
            <a:r>
              <a:rPr lang="ru-RU" dirty="0" smtClean="0"/>
              <a:t> телефонии</a:t>
            </a:r>
          </a:p>
          <a:p>
            <a:pPr marL="514350" indent="-514350">
              <a:buAutoNum type="arabicPeriod"/>
            </a:pPr>
            <a:r>
              <a:rPr lang="ru-RU" dirty="0" smtClean="0"/>
              <a:t>Радиоразведка и радиопротиводействие</a:t>
            </a:r>
          </a:p>
          <a:p>
            <a:pPr marL="514350" indent="-514350">
              <a:buAutoNum type="arabicPeriod"/>
            </a:pPr>
            <a:r>
              <a:rPr lang="ru-RU" dirty="0" smtClean="0"/>
              <a:t> Защита ВОЛС</a:t>
            </a:r>
          </a:p>
          <a:p>
            <a:pPr marL="514350" indent="-514350">
              <a:buAutoNum type="arabicPeriod"/>
            </a:pPr>
            <a:endParaRPr lang="ru-RU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smtClean="0"/>
              <a:t>Структура </a:t>
            </a:r>
            <a:r>
              <a:rPr lang="en-US" sz="3600" dirty="0" smtClean="0"/>
              <a:t>PNG</a:t>
            </a:r>
            <a:endParaRPr lang="ru-RU" sz="3600" dirty="0"/>
          </a:p>
        </p:txBody>
      </p:sp>
      <p:pic>
        <p:nvPicPr>
          <p:cNvPr id="4" name="Объект 3" descr="Odrrere - Forensics(Stego) ASIS CTF 2016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204864"/>
            <a:ext cx="4982870" cy="15718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Прямоугольник 4"/>
          <p:cNvSpPr/>
          <p:nvPr/>
        </p:nvSpPr>
        <p:spPr>
          <a:xfrm>
            <a:off x="510241" y="4526966"/>
            <a:ext cx="821152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чанк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 IHDR (25 байт). Всегда является первым </a:t>
            </a:r>
            <a:r>
              <a:rPr kumimoji="0" lang="ru-RU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чанком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, т.к. содержит основную информацию. Далее </a:t>
            </a:r>
            <a:r>
              <a:rPr kumimoji="0" lang="ru-RU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чанки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 IDAT, PLTE, IEND и т.д.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652120" y="2250959"/>
            <a:ext cx="319233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первые 8 байт</a:t>
            </a: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 (89 50 4E 47 0D 0A 1A 0A) - заголовок PNG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355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PNG</a:t>
            </a:r>
            <a:endParaRPr lang="ru-RU" sz="36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015" y="2449280"/>
            <a:ext cx="8656465" cy="169979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15" y="4581128"/>
            <a:ext cx="8669031" cy="175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3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 err="1" smtClean="0"/>
              <a:t>Чанки</a:t>
            </a:r>
            <a:endParaRPr lang="ru-RU" sz="44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568" y="2276872"/>
            <a:ext cx="8850927" cy="403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6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Задание 3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7079552" y="2911293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21" y="1988840"/>
            <a:ext cx="4586288" cy="1509399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5056041" y="2576585"/>
            <a:ext cx="2932213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Дан файл, </a:t>
            </a:r>
            <a:endParaRPr kumimoji="0" lang="ru-RU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найдите 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флаг</a:t>
            </a: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Вспоминаем </a:t>
            </a:r>
            <a:endParaRPr kumimoji="0" lang="ru-RU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структуру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PNG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25" y="3717032"/>
            <a:ext cx="4536281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4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Задание 3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653" y="2554048"/>
            <a:ext cx="4589157" cy="3539247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5069541" y="2444348"/>
            <a:ext cx="373154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Times New Roman" panose="02020603050405020304" pitchFamily="18" charset="0"/>
                <a:cs typeface="+mn-cs"/>
              </a:rPr>
              <a:t>будем сдвигать </a:t>
            </a:r>
            <a:r>
              <a:rPr kumimoji="0" lang="ru-RU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Times New Roman" panose="02020603050405020304" pitchFamily="18" charset="0"/>
                <a:cs typeface="+mn-cs"/>
              </a:rPr>
              <a:t>чанки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Times New Roman" panose="02020603050405020304" pitchFamily="18" charset="0"/>
                <a:cs typeface="+mn-cs"/>
              </a:rPr>
              <a:t> и запишем все последовательности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631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3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195580" y="2564121"/>
            <a:ext cx="2700917" cy="3361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7000"/>
              </a:lnSpc>
              <a:spcAft>
                <a:spcPts val="600"/>
              </a:spcAft>
            </a:pPr>
            <a:r>
              <a:rPr lang="en-US" sz="2400" dirty="0"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chunk: AS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600"/>
              </a:spcAft>
            </a:pPr>
            <a:r>
              <a:rPr lang="en-US" sz="2400" dirty="0"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 chunk: 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600"/>
              </a:spcAft>
            </a:pPr>
            <a:r>
              <a:rPr lang="en-US" sz="2400" dirty="0"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chunk: 0oO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600"/>
              </a:spcAft>
            </a:pPr>
            <a:r>
              <a:rPr lang="en-US" sz="2400" dirty="0"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chunk: k5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600"/>
              </a:spcAft>
            </a:pPr>
            <a:r>
              <a:rPr lang="en-US" sz="2400" dirty="0"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5 chunk: 4yI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600"/>
              </a:spcAft>
            </a:pPr>
            <a:r>
              <a:rPr lang="en-US" sz="2400" dirty="0"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6 chunk: </a:t>
            </a:r>
            <a:r>
              <a:rPr lang="en-US" sz="2400" dirty="0" err="1" smtClean="0"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S_too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350546" y="2617909"/>
            <a:ext cx="2603351" cy="3320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342900" rtl="0" eaLnBrk="1" fontAlgn="base" latinLnBrk="0" hangingPunct="1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7 chunk: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Ng_C</a:t>
            </a: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342900" rtl="0" eaLnBrk="1" fontAlgn="base" latinLnBrk="0" hangingPunct="1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8 chunk: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hun</a:t>
            </a: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342900" rtl="0" eaLnBrk="1" fontAlgn="base" latinLnBrk="0" hangingPunct="1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9 chunk: w</a:t>
            </a: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342900" rtl="0" eaLnBrk="1" fontAlgn="base" latinLnBrk="0" hangingPunct="1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 chunk: 7</a:t>
            </a: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342900" rtl="0" eaLnBrk="1" fontAlgn="base" latinLnBrk="0" hangingPunct="1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11 chunk: _f</a:t>
            </a: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342900" rtl="0" eaLnBrk="1" fontAlgn="base" latinLnBrk="0" hangingPunct="1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12 chunk: sis{</a:t>
            </a: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342900" rtl="0" eaLnBrk="1" fontAlgn="base" latinLnBrk="0" hangingPunct="1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chunk:</a:t>
            </a: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2617909"/>
            <a:ext cx="4355976" cy="306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1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/>
              <a:t>Особенности </a:t>
            </a:r>
            <a:r>
              <a:rPr lang="en-US" sz="4000" dirty="0" smtClean="0"/>
              <a:t>PNG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0241" y="2430556"/>
            <a:ext cx="7210396" cy="3211158"/>
          </a:xfrm>
        </p:spPr>
        <p:txBody>
          <a:bodyPr>
            <a:normAutofit fontScale="92500"/>
          </a:bodyPr>
          <a:lstStyle/>
          <a:p>
            <a:r>
              <a:rPr lang="ru-RU" sz="4050" dirty="0"/>
              <a:t>Начинается всегда с заголовка </a:t>
            </a:r>
            <a:r>
              <a:rPr lang="ru-RU" sz="4050" dirty="0">
                <a:latin typeface="Verdana" panose="020B0604030504040204" pitchFamily="34" charset="0"/>
              </a:rPr>
              <a:t>89 50 4E 47 0D 0A 1A 0A (</a:t>
            </a:r>
            <a:r>
              <a:rPr lang="en-US" sz="4050" dirty="0">
                <a:latin typeface="Verdana" panose="020B0604030504040204" pitchFamily="34" charset="0"/>
              </a:rPr>
              <a:t>PNG)</a:t>
            </a:r>
            <a:r>
              <a:rPr lang="ru-RU" sz="4050" dirty="0">
                <a:latin typeface="Verdana" panose="020B0604030504040204" pitchFamily="34" charset="0"/>
              </a:rPr>
              <a:t> </a:t>
            </a:r>
            <a:endParaRPr lang="ru-RU" sz="4050" dirty="0"/>
          </a:p>
          <a:p>
            <a:r>
              <a:rPr lang="ru-RU" sz="4050" dirty="0"/>
              <a:t>Состоит из </a:t>
            </a:r>
            <a:r>
              <a:rPr lang="ru-RU" sz="4050" dirty="0" err="1"/>
              <a:t>чанков</a:t>
            </a:r>
            <a:r>
              <a:rPr lang="ru-RU" sz="4050" dirty="0"/>
              <a:t> </a:t>
            </a:r>
          </a:p>
          <a:p>
            <a:r>
              <a:rPr lang="ru-RU" sz="4050" dirty="0"/>
              <a:t>в начале каждого чанка </a:t>
            </a:r>
            <a:r>
              <a:rPr lang="en-US" sz="4050" dirty="0">
                <a:latin typeface="Verdana" panose="020B0604030504040204" pitchFamily="34" charset="0"/>
              </a:rPr>
              <a:t>IDAT</a:t>
            </a:r>
            <a:endParaRPr lang="ru-RU" sz="4050" dirty="0"/>
          </a:p>
          <a:p>
            <a:endParaRPr lang="ru-RU" sz="3600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804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/>
              <a:t>BMP</a:t>
            </a:r>
            <a:endParaRPr lang="ru-RU" sz="45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2204864"/>
            <a:ext cx="8673353" cy="2854631"/>
          </a:xfrm>
        </p:spPr>
        <p:txBody>
          <a:bodyPr>
            <a:noAutofit/>
          </a:bodyPr>
          <a:lstStyle/>
          <a:p>
            <a:r>
              <a:rPr lang="ru-RU" sz="3200" b="1" dirty="0" err="1"/>
              <a:t>Bitmap</a:t>
            </a:r>
            <a:r>
              <a:rPr lang="ru-RU" sz="3200" b="1" dirty="0"/>
              <a:t> </a:t>
            </a:r>
            <a:r>
              <a:rPr lang="ru-RU" sz="3200" b="1" dirty="0" err="1"/>
              <a:t>Picture</a:t>
            </a:r>
            <a:r>
              <a:rPr lang="ru-RU" sz="3200" dirty="0"/>
              <a:t>— формат хранения растровых изображений, разработанный компанией </a:t>
            </a:r>
            <a:r>
              <a:rPr lang="ru-RU" sz="3200" dirty="0" err="1"/>
              <a:t>Microsoft</a:t>
            </a:r>
            <a:r>
              <a:rPr lang="ru-RU" sz="3200" dirty="0"/>
              <a:t>. Файлы формата BMP могут иметь расширения </a:t>
            </a:r>
            <a:r>
              <a:rPr lang="ru-RU" sz="3200" b="1" dirty="0"/>
              <a:t>.</a:t>
            </a:r>
            <a:r>
              <a:rPr lang="ru-RU" sz="3600" b="1" dirty="0" err="1"/>
              <a:t>bmp</a:t>
            </a:r>
            <a:r>
              <a:rPr lang="ru-RU" sz="3600" b="1" dirty="0"/>
              <a:t>, .</a:t>
            </a:r>
            <a:r>
              <a:rPr lang="ru-RU" sz="3600" b="1" dirty="0" err="1"/>
              <a:t>dib</a:t>
            </a:r>
            <a:r>
              <a:rPr lang="ru-RU" sz="3600" b="1" dirty="0"/>
              <a:t> и .</a:t>
            </a:r>
            <a:r>
              <a:rPr lang="ru-RU" sz="3600" b="1" dirty="0" err="1"/>
              <a:t>rle</a:t>
            </a:r>
            <a:endParaRPr lang="en-US" sz="3600" b="1" dirty="0"/>
          </a:p>
          <a:p>
            <a:r>
              <a:rPr lang="ru-RU" sz="3200" dirty="0"/>
              <a:t>Разработчик	</a:t>
            </a:r>
            <a:r>
              <a:rPr lang="ru-RU" sz="3600" dirty="0" err="1"/>
              <a:t>Microsoft</a:t>
            </a:r>
            <a:endParaRPr lang="en-US" sz="3600" dirty="0"/>
          </a:p>
          <a:p>
            <a:r>
              <a:rPr lang="ru-RU" sz="3200" dirty="0"/>
              <a:t> Тип формата	</a:t>
            </a:r>
            <a:endParaRPr lang="ru-RU" sz="3200" dirty="0" smtClean="0"/>
          </a:p>
          <a:p>
            <a:r>
              <a:rPr lang="ru-RU" sz="3200" dirty="0" smtClean="0"/>
              <a:t>растровая </a:t>
            </a:r>
            <a:r>
              <a:rPr lang="ru-RU" sz="3200" dirty="0"/>
              <a:t>графика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7" y="4437112"/>
            <a:ext cx="2768697" cy="220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22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BMP</a:t>
            </a:r>
            <a:r>
              <a:rPr lang="ru-RU" sz="3300" dirty="0"/>
              <a:t>                                      </a:t>
            </a:r>
            <a:r>
              <a:rPr lang="en-US" sz="3300" dirty="0"/>
              <a:t>42</a:t>
            </a:r>
            <a:r>
              <a:rPr lang="ru-RU" sz="3300" dirty="0"/>
              <a:t>  </a:t>
            </a:r>
            <a:r>
              <a:rPr lang="en-US" sz="3300" dirty="0"/>
              <a:t>4D</a:t>
            </a:r>
            <a:endParaRPr lang="ru-RU" sz="33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20" y="2423895"/>
            <a:ext cx="6025104" cy="397237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564710" y="2235572"/>
            <a:ext cx="23118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Сигнатура "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BM"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582759" y="2704088"/>
            <a:ext cx="22757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Times New Roman" panose="02020603050405020304" pitchFamily="18" charset="0"/>
                <a:cs typeface="+mn-cs"/>
              </a:rPr>
              <a:t>Размер файла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cs typeface="+mn-cs"/>
            </a:endParaRPr>
          </a:p>
        </p:txBody>
      </p:sp>
      <p:pic>
        <p:nvPicPr>
          <p:cNvPr id="1026" name="Picture 2" descr="https://habrastorage.org/storage/6e65f5b6/8ec2e34b/21c2c45c/82bf324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488" y="3165753"/>
            <a:ext cx="2576297" cy="332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745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Цвета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54" y="3943356"/>
            <a:ext cx="5439866" cy="80633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281" y="3943356"/>
            <a:ext cx="2090719" cy="160184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890" y="4560875"/>
            <a:ext cx="2022398" cy="1956008"/>
          </a:xfrm>
          <a:prstGeom prst="rect">
            <a:avLst/>
          </a:prstGeom>
        </p:spPr>
      </p:pic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12254" y="2132856"/>
            <a:ext cx="8680226" cy="1687170"/>
          </a:xfrm>
          <a:prstGeom prst="rect">
            <a:avLst/>
          </a:prstGeom>
        </p:spPr>
      </p:pic>
      <p:pic>
        <p:nvPicPr>
          <p:cNvPr id="1026" name="Picture 2" descr="http://upload.wikimedia.org/wikipedia/commons/8/84/SLNotation4444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54" y="4873025"/>
            <a:ext cx="5164788" cy="133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79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229600" cy="562074"/>
          </a:xfrm>
        </p:spPr>
        <p:txBody>
          <a:bodyPr>
            <a:noAutofit/>
          </a:bodyPr>
          <a:lstStyle/>
          <a:p>
            <a:r>
              <a:rPr lang="ru-RU" sz="2800" dirty="0" smtClean="0"/>
              <a:t>Что должен знать специалист по информационной безопасности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836712"/>
            <a:ext cx="8229600" cy="5877272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ru-RU" sz="7200" dirty="0" smtClean="0"/>
              <a:t>1</a:t>
            </a:r>
            <a:r>
              <a:rPr lang="ru-RU" sz="9600" dirty="0" smtClean="0"/>
              <a:t>. </a:t>
            </a:r>
            <a:r>
              <a:rPr lang="ru-RU" sz="7200" dirty="0" smtClean="0"/>
              <a:t>Знание </a:t>
            </a:r>
            <a:r>
              <a:rPr lang="ru-RU" sz="7200" dirty="0"/>
              <a:t>операционных систем: </a:t>
            </a:r>
            <a:r>
              <a:rPr lang="ru-RU" sz="7200" b="1" dirty="0" err="1"/>
              <a:t>Linux</a:t>
            </a:r>
            <a:r>
              <a:rPr lang="ru-RU" sz="7200" b="1" dirty="0"/>
              <a:t>, </a:t>
            </a:r>
            <a:r>
              <a:rPr lang="ru-RU" sz="7200" dirty="0" err="1"/>
              <a:t>MacOS</a:t>
            </a:r>
            <a:r>
              <a:rPr lang="ru-RU" sz="7200" dirty="0"/>
              <a:t>, </a:t>
            </a:r>
            <a:r>
              <a:rPr lang="ru-RU" sz="7200" b="1" dirty="0" err="1"/>
              <a:t>Windows</a:t>
            </a:r>
            <a:endParaRPr lang="ru-RU" sz="7200" b="1" dirty="0"/>
          </a:p>
          <a:p>
            <a:pPr marL="0" indent="0">
              <a:buNone/>
            </a:pPr>
            <a:r>
              <a:rPr lang="ru-RU" sz="7200" dirty="0" smtClean="0"/>
              <a:t>2. Общие </a:t>
            </a:r>
            <a:r>
              <a:rPr lang="ru-RU" sz="7200" dirty="0"/>
              <a:t>знания </a:t>
            </a:r>
            <a:r>
              <a:rPr lang="ru-RU" sz="7200" b="1" dirty="0"/>
              <a:t>ISMS / ISO 27001 и 27002</a:t>
            </a:r>
            <a:r>
              <a:rPr lang="ru-RU" sz="7200" dirty="0"/>
              <a:t>, оценки безопасности ИТ и методы аудита </a:t>
            </a:r>
            <a:r>
              <a:rPr lang="ru-RU" sz="7200" dirty="0" smtClean="0"/>
              <a:t>безопасности</a:t>
            </a:r>
          </a:p>
          <a:p>
            <a:pPr marL="0" indent="0">
              <a:buNone/>
            </a:pPr>
            <a:r>
              <a:rPr lang="ru-RU" sz="7200" dirty="0" smtClean="0"/>
              <a:t>3. </a:t>
            </a:r>
            <a:r>
              <a:rPr lang="ru-RU" sz="7200" dirty="0"/>
              <a:t>Знание стека сетевого протокола OSI, включая основные протоколы, такие как </a:t>
            </a:r>
            <a:r>
              <a:rPr lang="ru-RU" sz="7200" b="1" dirty="0"/>
              <a:t>IP, ICMP, TCP, SMTP, UDP, HTTP и </a:t>
            </a:r>
            <a:r>
              <a:rPr lang="ru-RU" sz="7200" b="1" dirty="0" smtClean="0"/>
              <a:t>SSH</a:t>
            </a:r>
            <a:endParaRPr lang="ru-RU" sz="7200" b="1" dirty="0"/>
          </a:p>
          <a:p>
            <a:pPr marL="0" indent="0">
              <a:buNone/>
            </a:pPr>
            <a:r>
              <a:rPr lang="ru-RU" sz="7200" dirty="0"/>
              <a:t>4</a:t>
            </a:r>
            <a:r>
              <a:rPr lang="ru-RU" sz="7200" dirty="0" smtClean="0"/>
              <a:t>. Знание </a:t>
            </a:r>
            <a:r>
              <a:rPr lang="ru-RU" sz="7200" dirty="0"/>
              <a:t>принципов ИТ-систем и </a:t>
            </a:r>
            <a:r>
              <a:rPr lang="ru-RU" sz="7200" b="1" dirty="0"/>
              <a:t>системной архитектуры</a:t>
            </a:r>
          </a:p>
          <a:p>
            <a:pPr marL="0" indent="0">
              <a:buNone/>
            </a:pPr>
            <a:r>
              <a:rPr lang="ru-RU" sz="7200" dirty="0"/>
              <a:t>5</a:t>
            </a:r>
            <a:r>
              <a:rPr lang="ru-RU" sz="7200" dirty="0" smtClean="0"/>
              <a:t>. </a:t>
            </a:r>
            <a:r>
              <a:rPr lang="ru-RU" sz="7200" b="1" dirty="0" smtClean="0"/>
              <a:t>Понимание </a:t>
            </a:r>
            <a:r>
              <a:rPr lang="ru-RU" sz="7200" b="1" dirty="0"/>
              <a:t>принципов разработки программного обеспечения</a:t>
            </a:r>
          </a:p>
          <a:p>
            <a:pPr marL="0" indent="0">
              <a:buNone/>
            </a:pPr>
            <a:r>
              <a:rPr lang="ru-RU" sz="7200" dirty="0"/>
              <a:t>6</a:t>
            </a:r>
            <a:r>
              <a:rPr lang="ru-RU" sz="7200" dirty="0" smtClean="0"/>
              <a:t>. Обладание </a:t>
            </a:r>
            <a:r>
              <a:rPr lang="ru-RU" sz="7200" dirty="0"/>
              <a:t>очевидным навыком на одном или нескольких языках программирования является обязательным (</a:t>
            </a:r>
            <a:r>
              <a:rPr lang="ru-RU" sz="7200" b="1" dirty="0"/>
              <a:t>BASH, </a:t>
            </a:r>
            <a:r>
              <a:rPr lang="ru-RU" sz="7200" dirty="0" err="1"/>
              <a:t>Per</a:t>
            </a:r>
            <a:r>
              <a:rPr lang="ru-RU" sz="7200" b="1" dirty="0" err="1"/>
              <a:t>l</a:t>
            </a:r>
            <a:r>
              <a:rPr lang="ru-RU" sz="7200" b="1" dirty="0"/>
              <a:t>, </a:t>
            </a:r>
            <a:r>
              <a:rPr lang="ru-RU" sz="7200" b="1" dirty="0" err="1"/>
              <a:t>Python</a:t>
            </a:r>
            <a:r>
              <a:rPr lang="ru-RU" sz="7200" b="1" dirty="0"/>
              <a:t>, </a:t>
            </a:r>
            <a:r>
              <a:rPr lang="ru-RU" sz="7200" dirty="0" err="1"/>
              <a:t>Ruby</a:t>
            </a:r>
            <a:r>
              <a:rPr lang="ru-RU" sz="7200" b="1" dirty="0"/>
              <a:t>, </a:t>
            </a:r>
            <a:r>
              <a:rPr lang="en-US" sz="7200" b="1" dirty="0" smtClean="0"/>
              <a:t>Java</a:t>
            </a:r>
            <a:r>
              <a:rPr lang="ru-RU" sz="7200" b="1" dirty="0" smtClean="0"/>
              <a:t>, </a:t>
            </a:r>
            <a:r>
              <a:rPr lang="en-US" sz="7200" b="1" dirty="0" smtClean="0"/>
              <a:t>JS, PHP</a:t>
            </a:r>
            <a:r>
              <a:rPr lang="ru-RU" sz="7200" b="1" dirty="0" smtClean="0"/>
              <a:t> </a:t>
            </a:r>
            <a:r>
              <a:rPr lang="ru-RU" sz="7200" dirty="0"/>
              <a:t>и т. </a:t>
            </a:r>
            <a:r>
              <a:rPr lang="ru-RU" sz="7200" dirty="0" smtClean="0"/>
              <a:t>д.)</a:t>
            </a:r>
            <a:endParaRPr lang="ru-RU" sz="7200" dirty="0"/>
          </a:p>
          <a:p>
            <a:pPr marL="0" indent="0">
              <a:buNone/>
            </a:pPr>
            <a:r>
              <a:rPr lang="ru-RU" sz="7200" dirty="0"/>
              <a:t>7</a:t>
            </a:r>
            <a:r>
              <a:rPr lang="ru-RU" sz="7200" dirty="0" smtClean="0"/>
              <a:t>. Знание </a:t>
            </a:r>
            <a:r>
              <a:rPr lang="ru-RU" sz="7200" dirty="0"/>
              <a:t>современной криптографии (опыт использования алгоритмов шифрования и протоколов, таких как </a:t>
            </a:r>
            <a:r>
              <a:rPr lang="ru-RU" sz="7200" b="1" dirty="0"/>
              <a:t>RSA, SHA, </a:t>
            </a:r>
            <a:r>
              <a:rPr lang="ru-RU" sz="7200" b="1" dirty="0" smtClean="0"/>
              <a:t>AES </a:t>
            </a:r>
            <a:r>
              <a:rPr lang="ru-RU" sz="7200" b="1" dirty="0"/>
              <a:t>и SSL / TLS</a:t>
            </a:r>
            <a:r>
              <a:rPr lang="ru-RU" sz="7200" dirty="0"/>
              <a:t>, опыт внедрения </a:t>
            </a:r>
            <a:r>
              <a:rPr lang="ru-RU" sz="7200" b="1" dirty="0"/>
              <a:t>PKI </a:t>
            </a:r>
            <a:r>
              <a:rPr lang="ru-RU" sz="7200" dirty="0"/>
              <a:t>- плюс)</a:t>
            </a:r>
          </a:p>
          <a:p>
            <a:pPr marL="0" indent="0">
              <a:buNone/>
            </a:pPr>
            <a:r>
              <a:rPr lang="ru-RU" sz="7200" dirty="0"/>
              <a:t>8</a:t>
            </a:r>
            <a:r>
              <a:rPr lang="en-US" sz="7200" dirty="0" smtClean="0"/>
              <a:t>. </a:t>
            </a:r>
            <a:r>
              <a:rPr lang="ru-RU" sz="7200" dirty="0" smtClean="0"/>
              <a:t>Хорошее </a:t>
            </a:r>
            <a:r>
              <a:rPr lang="ru-RU" sz="7200" dirty="0"/>
              <a:t>понимание </a:t>
            </a:r>
            <a:r>
              <a:rPr lang="ru-RU" sz="7200" b="1" dirty="0"/>
              <a:t>OWASP </a:t>
            </a:r>
            <a:r>
              <a:rPr lang="ru-RU" sz="7200" b="1" dirty="0" err="1"/>
              <a:t>Top</a:t>
            </a:r>
            <a:r>
              <a:rPr lang="ru-RU" sz="7200" b="1" dirty="0"/>
              <a:t> 10</a:t>
            </a:r>
          </a:p>
          <a:p>
            <a:pPr marL="0" indent="0">
              <a:buNone/>
            </a:pPr>
            <a:r>
              <a:rPr lang="ru-RU" sz="7200" dirty="0"/>
              <a:t>9</a:t>
            </a:r>
            <a:r>
              <a:rPr lang="en-US" sz="7200" dirty="0" smtClean="0"/>
              <a:t>. </a:t>
            </a:r>
            <a:r>
              <a:rPr lang="ru-RU" sz="7200" dirty="0" smtClean="0"/>
              <a:t>Понимание </a:t>
            </a:r>
            <a:r>
              <a:rPr lang="ru-RU" sz="7200" dirty="0"/>
              <a:t>основных ИТ-безопасности и архитектурных компонентов: </a:t>
            </a:r>
            <a:r>
              <a:rPr lang="ru-RU" sz="7200" b="1" dirty="0"/>
              <a:t>брандмауэры, коммутаторы, маршрутизаторы, VPN, аутентификация, шифрование, IPS, управление трафиком, хранение, базы данных, виртуализация, автоматизация, управление конфигурацией</a:t>
            </a:r>
          </a:p>
          <a:p>
            <a:pPr marL="0" indent="0">
              <a:buNone/>
            </a:pPr>
            <a:r>
              <a:rPr lang="ru-RU" sz="7200" dirty="0" smtClean="0"/>
              <a:t>10</a:t>
            </a:r>
            <a:r>
              <a:rPr lang="en-US" sz="7200" dirty="0" smtClean="0"/>
              <a:t>. </a:t>
            </a:r>
            <a:r>
              <a:rPr lang="ru-RU" sz="7200" dirty="0" smtClean="0"/>
              <a:t>Опыт </a:t>
            </a:r>
            <a:r>
              <a:rPr lang="ru-RU" sz="7200" dirty="0"/>
              <a:t>работы с различными инструментами IDP / IPS, </a:t>
            </a:r>
            <a:r>
              <a:rPr lang="ru-RU" sz="7200" dirty="0" err="1"/>
              <a:t>Netflow</a:t>
            </a:r>
            <a:r>
              <a:rPr lang="ru-RU" sz="7200" dirty="0"/>
              <a:t> и сбора и анализа протоколов, такими как </a:t>
            </a:r>
            <a:r>
              <a:rPr lang="en-US" sz="7200" b="1" dirty="0" smtClean="0"/>
              <a:t>Nmap, </a:t>
            </a:r>
            <a:r>
              <a:rPr lang="ru-RU" sz="7200" b="1" dirty="0" err="1" smtClean="0"/>
              <a:t>WireShark</a:t>
            </a:r>
            <a:r>
              <a:rPr lang="en-US" sz="7200" dirty="0" smtClean="0"/>
              <a:t>, </a:t>
            </a:r>
            <a:r>
              <a:rPr lang="ru-RU" sz="7200" b="1" dirty="0" smtClean="0"/>
              <a:t>SNORT</a:t>
            </a:r>
            <a:r>
              <a:rPr lang="ru-RU" sz="7200" dirty="0"/>
              <a:t>, </a:t>
            </a:r>
            <a:r>
              <a:rPr lang="ru-RU" sz="7200" dirty="0" err="1"/>
              <a:t>Suricata</a:t>
            </a:r>
            <a:r>
              <a:rPr lang="ru-RU" sz="7200" dirty="0"/>
              <a:t>, </a:t>
            </a:r>
            <a:r>
              <a:rPr lang="ru-RU" sz="7200" dirty="0" err="1"/>
              <a:t>Bro</a:t>
            </a:r>
            <a:r>
              <a:rPr lang="ru-RU" sz="7200" dirty="0"/>
              <a:t>, </a:t>
            </a:r>
            <a:r>
              <a:rPr lang="ru-RU" sz="7200" dirty="0" err="1"/>
              <a:t>Argus</a:t>
            </a:r>
            <a:r>
              <a:rPr lang="ru-RU" sz="7200" dirty="0"/>
              <a:t>, </a:t>
            </a:r>
            <a:r>
              <a:rPr lang="ru-RU" sz="7200" dirty="0" err="1"/>
              <a:t>Silk</a:t>
            </a:r>
            <a:r>
              <a:rPr lang="ru-RU" sz="7200" dirty="0"/>
              <a:t>, </a:t>
            </a:r>
            <a:r>
              <a:rPr lang="en-US" sz="7200" dirty="0" smtClean="0"/>
              <a:t> 11. </a:t>
            </a:r>
            <a:r>
              <a:rPr lang="en-US" sz="7200" b="1" dirty="0" smtClean="0"/>
              <a:t>Intermediate</a:t>
            </a:r>
            <a:r>
              <a:rPr lang="ru-RU" sz="7200" dirty="0" smtClean="0"/>
              <a:t> </a:t>
            </a:r>
            <a:r>
              <a:rPr lang="ru-RU" sz="7200" dirty="0"/>
              <a:t>уровень английского </a:t>
            </a:r>
            <a:r>
              <a:rPr lang="ru-RU" sz="7200" dirty="0" smtClean="0"/>
              <a:t>языка</a:t>
            </a:r>
            <a:endParaRPr lang="en-US" sz="7200" dirty="0" smtClean="0"/>
          </a:p>
          <a:p>
            <a:pPr marL="0" indent="0">
              <a:buNone/>
            </a:pPr>
            <a:r>
              <a:rPr lang="en-US" sz="7200" dirty="0" smtClean="0"/>
              <a:t>12. </a:t>
            </a:r>
            <a:r>
              <a:rPr lang="ru-RU" sz="7200" b="1" dirty="0" smtClean="0"/>
              <a:t>Знание законодательства </a:t>
            </a:r>
            <a:r>
              <a:rPr lang="ru-RU" sz="7200" dirty="0" smtClean="0"/>
              <a:t>в области информационной безопасности</a:t>
            </a:r>
          </a:p>
          <a:p>
            <a:pPr marL="0" indent="0">
              <a:buNone/>
            </a:pPr>
            <a:r>
              <a:rPr lang="ru-RU" sz="7200" dirty="0" smtClean="0"/>
              <a:t>13. Наличие </a:t>
            </a:r>
            <a:r>
              <a:rPr lang="ru-RU" sz="7200" b="1" dirty="0" smtClean="0"/>
              <a:t>высшего образования </a:t>
            </a:r>
            <a:r>
              <a:rPr lang="ru-RU" sz="7200" dirty="0" smtClean="0"/>
              <a:t>по специальности «Информационная безопасность» или любой другой </a:t>
            </a:r>
            <a:r>
              <a:rPr lang="en-US" sz="7200" dirty="0" smtClean="0"/>
              <a:t>IT</a:t>
            </a:r>
            <a:r>
              <a:rPr lang="ru-RU" sz="7200" dirty="0" smtClean="0"/>
              <a:t> специальности</a:t>
            </a:r>
            <a:endParaRPr lang="ru-RU" sz="7200" dirty="0"/>
          </a:p>
          <a:p>
            <a:pPr marL="0" indent="0">
              <a:buNone/>
            </a:pP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30549871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Формат </a:t>
            </a:r>
            <a:r>
              <a:rPr lang="en-US" sz="3600" dirty="0"/>
              <a:t>MS Office</a:t>
            </a:r>
            <a:r>
              <a:rPr lang="ru-RU" sz="3600" dirty="0"/>
              <a:t> </a:t>
            </a:r>
            <a:r>
              <a:rPr lang="en-US" sz="3600" dirty="0"/>
              <a:t>(doc, zip </a:t>
            </a:r>
            <a:r>
              <a:rPr lang="ru-RU" sz="3600" dirty="0"/>
              <a:t>и др.</a:t>
            </a:r>
            <a:r>
              <a:rPr lang="en-US" sz="3600" dirty="0"/>
              <a:t>)</a:t>
            </a:r>
            <a:endParaRPr lang="ru-RU" sz="45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290" y="2609905"/>
            <a:ext cx="2922088" cy="3064082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83371" y="2131736"/>
            <a:ext cx="63066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Phillip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Walter </a:t>
            </a:r>
            <a:r>
              <a:rPr kumimoji="0" lang="ru-RU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Katz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 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(3 ноября 1962 года - 14 апреля 2000 года)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05246" y="3235161"/>
            <a:ext cx="586292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Office Open XML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  — серия 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hlinkClick r:id="rId3" tooltip="Формат файлов"/>
              </a:rPr>
              <a:t>форматов файлов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 для хранения электронных документов пакетов офисных приложений — в частности, </a:t>
            </a:r>
            <a:r>
              <a:rPr kumimoji="0" lang="ru-RU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B008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hlinkClick r:id="rId4" tooltip="Microsoft Office"/>
              </a:rPr>
              <a:t>Microsoft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0B008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hlinkClick r:id="rId4" tooltip="Microsoft Office"/>
              </a:rPr>
              <a:t> Office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521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d</a:t>
            </a:r>
            <a:r>
              <a:rPr lang="en-US" sz="3200" dirty="0" err="1" smtClean="0"/>
              <a:t>ocx</a:t>
            </a:r>
            <a:r>
              <a:rPr lang="en-US" sz="3200" dirty="0" smtClean="0"/>
              <a:t>  </a:t>
            </a:r>
            <a:r>
              <a:rPr lang="ru-RU" sz="3200" dirty="0" smtClean="0"/>
              <a:t>в блокноте</a:t>
            </a:r>
            <a:endParaRPr lang="ru-RU" sz="32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956" y="2374078"/>
            <a:ext cx="8950362" cy="415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84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/>
              <a:t>Документы </a:t>
            </a:r>
            <a:r>
              <a:rPr lang="en-US" sz="4000" dirty="0" smtClean="0"/>
              <a:t>Office </a:t>
            </a:r>
            <a:r>
              <a:rPr lang="en-US" sz="4000" dirty="0"/>
              <a:t>Open XML</a:t>
            </a:r>
            <a:endParaRPr lang="ru-RU" sz="4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204864"/>
            <a:ext cx="8766405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33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zip</a:t>
            </a:r>
            <a:endParaRPr lang="ru-RU" sz="4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4227953"/>
            <a:ext cx="8712968" cy="238172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55" y="1988840"/>
            <a:ext cx="6198577" cy="2069621"/>
          </a:xfrm>
          <a:prstGeom prst="rect">
            <a:avLst/>
          </a:prstGeom>
        </p:spPr>
      </p:pic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510241" y="4157158"/>
            <a:ext cx="7210396" cy="1152233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019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0240" y="753228"/>
            <a:ext cx="7590151" cy="1080938"/>
          </a:xfrm>
        </p:spPr>
        <p:txBody>
          <a:bodyPr>
            <a:normAutofit/>
          </a:bodyPr>
          <a:lstStyle/>
          <a:p>
            <a:r>
              <a:rPr lang="ru-RU" sz="3600" dirty="0" smtClean="0"/>
              <a:t>Можно увидеть содержимое архива</a:t>
            </a:r>
            <a:endParaRPr lang="ru-RU" sz="36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954" y="1988840"/>
            <a:ext cx="8979482" cy="464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95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smtClean="0"/>
              <a:t>Особенности </a:t>
            </a:r>
            <a:r>
              <a:rPr lang="en-US" sz="3600" dirty="0"/>
              <a:t>Office Open XML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2204864"/>
            <a:ext cx="8801100" cy="4464496"/>
          </a:xfrm>
        </p:spPr>
        <p:txBody>
          <a:bodyPr>
            <a:normAutofit lnSpcReduction="10000"/>
          </a:bodyPr>
          <a:lstStyle/>
          <a:p>
            <a:r>
              <a:rPr lang="ru-RU" sz="3000" dirty="0"/>
              <a:t>Начинаются всегда </a:t>
            </a:r>
            <a:r>
              <a:rPr lang="en-US" sz="3000" dirty="0"/>
              <a:t>PK</a:t>
            </a:r>
            <a:r>
              <a:rPr lang="ru-RU" sz="3000" dirty="0"/>
              <a:t>    50 4</a:t>
            </a:r>
            <a:r>
              <a:rPr lang="en-US" sz="3000" dirty="0"/>
              <a:t>b</a:t>
            </a:r>
          </a:p>
          <a:p>
            <a:r>
              <a:rPr lang="ru-RU" sz="3000" dirty="0"/>
              <a:t> Имеет строку </a:t>
            </a:r>
            <a:r>
              <a:rPr lang="en-US" sz="3000" dirty="0"/>
              <a:t>Microsoft Word</a:t>
            </a:r>
            <a:r>
              <a:rPr lang="ru-RU" sz="3000" dirty="0"/>
              <a:t> или что-то в этом духе</a:t>
            </a:r>
          </a:p>
          <a:p>
            <a:r>
              <a:rPr lang="ru-RU" sz="3000" dirty="0"/>
              <a:t>Очень сложный</a:t>
            </a:r>
          </a:p>
          <a:p>
            <a:r>
              <a:rPr lang="ru-RU" sz="3000" dirty="0"/>
              <a:t>Формат родственный </a:t>
            </a:r>
            <a:r>
              <a:rPr lang="en-US" sz="3000" dirty="0"/>
              <a:t>zip</a:t>
            </a:r>
            <a:r>
              <a:rPr lang="ru-RU" sz="3000" dirty="0"/>
              <a:t> и от него отличается третьей цифрой сигнатуры </a:t>
            </a:r>
          </a:p>
          <a:p>
            <a:r>
              <a:rPr lang="ru-RU" sz="3000" dirty="0"/>
              <a:t>Имеется 3 разных сигнатуры для </a:t>
            </a:r>
            <a:r>
              <a:rPr lang="en-US" sz="3000" dirty="0"/>
              <a:t>zip (</a:t>
            </a:r>
            <a:r>
              <a:rPr lang="ru-RU" sz="3000" dirty="0"/>
              <a:t>обычного, пустого и разделенного)</a:t>
            </a:r>
          </a:p>
          <a:p>
            <a:r>
              <a:rPr lang="ru-RU" sz="3000" dirty="0"/>
              <a:t>В </a:t>
            </a:r>
            <a:r>
              <a:rPr lang="en-US" sz="3000" dirty="0"/>
              <a:t>zip</a:t>
            </a:r>
            <a:r>
              <a:rPr lang="ru-RU" sz="3000" dirty="0"/>
              <a:t> можно найти упоминание о запакованном файле</a:t>
            </a:r>
          </a:p>
          <a:p>
            <a:endParaRPr lang="ru-RU" sz="21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291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PDF</a:t>
            </a:r>
            <a:endParaRPr lang="ru-RU" sz="44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7740" y="2132856"/>
            <a:ext cx="4800023" cy="453650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88124" y="2722501"/>
            <a:ext cx="4003084" cy="31085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Создайте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word-</a:t>
            </a: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файл </a:t>
            </a: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со словами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Hello,word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!</a:t>
            </a: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сохраните в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pdf</a:t>
            </a: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откройте в блокноте</a:t>
            </a: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попробуйте найти</a:t>
            </a: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Hello,world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!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983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PDF</a:t>
            </a:r>
            <a:r>
              <a:rPr lang="en-US" sz="3600" b="1" dirty="0"/>
              <a:t> </a:t>
            </a:r>
            <a:r>
              <a:rPr lang="ru-RU" b="1" dirty="0" smtClean="0"/>
              <a:t>               </a:t>
            </a:r>
            <a:r>
              <a:rPr lang="ru-RU" b="1" dirty="0" smtClean="0"/>
              <a:t> </a:t>
            </a:r>
            <a:r>
              <a:rPr lang="en-US" b="1" dirty="0" smtClean="0"/>
              <a:t>Portable </a:t>
            </a:r>
            <a:r>
              <a:rPr lang="en-US" b="1" dirty="0"/>
              <a:t>Document Format</a:t>
            </a:r>
            <a:r>
              <a:rPr lang="en-US" dirty="0"/>
              <a:t> </a:t>
            </a:r>
            <a:r>
              <a:rPr lang="en-US" dirty="0" smtClean="0"/>
              <a:t> 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12" y="2060848"/>
            <a:ext cx="5923005" cy="472514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6309062" y="2722131"/>
            <a:ext cx="2450474" cy="1179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342900" rtl="0" eaLnBrk="1" fontAlgn="base" latinLnBrk="0" hangingPunct="1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Сигнатура 25 50</a:t>
            </a:r>
            <a:endParaRPr kumimoji="0" lang="ru-RU" sz="3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27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GZ</a:t>
            </a:r>
            <a:endParaRPr lang="ru-RU" sz="4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20" y="2060848"/>
            <a:ext cx="8659186" cy="463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2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GZ</a:t>
            </a:r>
            <a:endParaRPr lang="ru-RU" sz="44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638" y="2204864"/>
            <a:ext cx="8698842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31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12" y="188640"/>
            <a:ext cx="8784975" cy="648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6508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75" dirty="0"/>
              <a:t>RAR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12" y="2132856"/>
            <a:ext cx="8439577" cy="2422073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10241" y="4714055"/>
            <a:ext cx="1725152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Rar</a:t>
            </a:r>
            <a:r>
              <a:rPr kumimoji="0" lang="en-US" sz="4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!...</a:t>
            </a:r>
            <a:endParaRPr kumimoji="0" lang="ru-RU" sz="4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699391" y="4771763"/>
            <a:ext cx="4056623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52 61 72 21 1A 07 00</a:t>
            </a:r>
            <a:endParaRPr kumimoji="0" lang="ru-RU" sz="3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880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/>
              <a:t>Файл дампа</a:t>
            </a:r>
            <a:endParaRPr lang="ru-RU" sz="4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12" y="2290670"/>
            <a:ext cx="4287717" cy="362181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736" y="2290670"/>
            <a:ext cx="4282655" cy="1397941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718554" y="3861048"/>
            <a:ext cx="426783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ea typeface="Calibri" panose="020F0502020204030204" pitchFamily="34" charset="0"/>
                <a:cs typeface="+mn-cs"/>
              </a:rPr>
              <a:t>MDMP можно анализировать при помощи </a:t>
            </a:r>
            <a:r>
              <a:rPr kumimoji="0" lang="ru-RU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ea typeface="Calibri" panose="020F0502020204030204" pitchFamily="34" charset="0"/>
                <a:cs typeface="+mn-cs"/>
              </a:rPr>
              <a:t>WinDmp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ea typeface="Calibri" panose="020F0502020204030204" pitchFamily="34" charset="0"/>
                <a:cs typeface="+mn-cs"/>
              </a:rPr>
              <a:t> — программы исправления ошибок, являющейся частью </a:t>
            </a:r>
            <a:r>
              <a:rPr kumimoji="0" lang="ru-RU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ea typeface="Calibri" panose="020F0502020204030204" pitchFamily="34" charset="0"/>
                <a:cs typeface="+mn-cs"/>
              </a:rPr>
              <a:t>Microsoft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ru-RU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ea typeface="Calibri" panose="020F0502020204030204" pitchFamily="34" charset="0"/>
                <a:cs typeface="+mn-cs"/>
              </a:rPr>
              <a:t>Windows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ea typeface="Calibri" panose="020F0502020204030204" pitchFamily="34" charset="0"/>
                <a:cs typeface="+mn-cs"/>
              </a:rPr>
              <a:t> SDK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016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Задание </a:t>
            </a:r>
            <a:r>
              <a:rPr lang="ru-RU" sz="3600" dirty="0" smtClean="0"/>
              <a:t>5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9644" y="2060848"/>
            <a:ext cx="8745967" cy="2870768"/>
          </a:xfrm>
        </p:spPr>
        <p:txBody>
          <a:bodyPr>
            <a:normAutofit/>
          </a:bodyPr>
          <a:lstStyle/>
          <a:p>
            <a:r>
              <a:rPr lang="ru-RU" sz="2800" dirty="0"/>
              <a:t>Роботы, похоже, тестируют какую-то новую технологию камеры, но мы еще не совсем поняли ее. Понимание этого изображения может иметь решающее значение для нашего понимания врага и победы в войне.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56831" y="4221088"/>
            <a:ext cx="7731592" cy="223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3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Задание 5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2454761"/>
            <a:ext cx="9326880" cy="2854631"/>
          </a:xfrm>
        </p:spPr>
        <p:txBody>
          <a:bodyPr>
            <a:normAutofit/>
          </a:bodyPr>
          <a:lstStyle/>
          <a:p>
            <a:r>
              <a:rPr lang="ru-RU" sz="2700" dirty="0"/>
              <a:t>Есть файл без расширения. Смотрим в </a:t>
            </a:r>
            <a:r>
              <a:rPr lang="ru-RU" sz="2700" dirty="0" err="1"/>
              <a:t>хекс</a:t>
            </a:r>
            <a:r>
              <a:rPr lang="ru-RU" sz="2700" dirty="0"/>
              <a:t>-редакторе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58" y="3081781"/>
            <a:ext cx="7689334" cy="115681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58" y="4436490"/>
            <a:ext cx="8265398" cy="187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4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 smtClean="0"/>
              <a:t>Задание </a:t>
            </a:r>
            <a:r>
              <a:rPr lang="en-US" sz="3200" dirty="0" smtClean="0"/>
              <a:t>5</a:t>
            </a:r>
            <a:r>
              <a:rPr lang="ru-RU" sz="3200" dirty="0" smtClean="0"/>
              <a:t>  </a:t>
            </a:r>
            <a:r>
              <a:rPr lang="ru-RU" sz="3200" dirty="0" err="1" smtClean="0"/>
              <a:t>Гуглим</a:t>
            </a:r>
            <a:endParaRPr lang="ru-RU" sz="3200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8019" y="2272746"/>
            <a:ext cx="5418129" cy="1319441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05214" y="3753210"/>
            <a:ext cx="50048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https://open-file.ru/detect#result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940152" y="2493584"/>
            <a:ext cx="212590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Проверяем </a:t>
            </a:r>
            <a:endParaRPr kumimoji="0" lang="ru-RU" sz="2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тип 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файла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05" y="4191791"/>
            <a:ext cx="8662908" cy="17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2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А не загрузить ли в </a:t>
            </a:r>
            <a:r>
              <a:rPr lang="ru-RU" sz="2800" dirty="0" err="1"/>
              <a:t>Kali</a:t>
            </a:r>
            <a:r>
              <a:rPr lang="ru-RU" sz="2800" dirty="0"/>
              <a:t>?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9822" y="2204864"/>
            <a:ext cx="8633759" cy="2870768"/>
          </a:xfrm>
        </p:spPr>
        <p:txBody>
          <a:bodyPr>
            <a:normAutofit/>
          </a:bodyPr>
          <a:lstStyle/>
          <a:p>
            <a:r>
              <a:rPr lang="en-US" sz="2700" dirty="0" err="1"/>
              <a:t>wget</a:t>
            </a:r>
            <a:r>
              <a:rPr lang="en-US" sz="2700" dirty="0"/>
              <a:t> </a:t>
            </a:r>
            <a:r>
              <a:rPr lang="en-US" sz="2700" dirty="0">
                <a:hlinkClick r:id="rId2"/>
              </a:rPr>
              <a:t>http://shell-storm.org/repo/CTF/PlaidCTF-2012/3d/edbd4701d0b9d2a33a743e96f7bc8f3b</a:t>
            </a:r>
            <a:endParaRPr lang="ru-RU" sz="2700" dirty="0"/>
          </a:p>
          <a:p>
            <a:r>
              <a:rPr lang="ru-RU" sz="2700" dirty="0"/>
              <a:t>Определить тип файла</a:t>
            </a:r>
          </a:p>
          <a:p>
            <a:pPr marL="0" indent="0">
              <a:buNone/>
            </a:pPr>
            <a:endParaRPr lang="ru-RU" sz="27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3707480"/>
            <a:ext cx="8640605" cy="273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4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smtClean="0"/>
              <a:t>Скорее всего</a:t>
            </a:r>
            <a:r>
              <a:rPr lang="en-US" sz="3600" dirty="0" smtClean="0"/>
              <a:t> JPS</a:t>
            </a:r>
            <a:endParaRPr lang="ru-RU" sz="36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8404" y="2634055"/>
            <a:ext cx="3379952" cy="2699147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51520" y="2348880"/>
            <a:ext cx="532234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Стереоскопическое изображение JPEG, применяемое для создания3D-эффектов из 2D-изображений. </a:t>
            </a: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Содержит несколько статических изображения — для левого и правого глаза. Зашифровываются в качестве двух рядом стоящих изображений в отдельный файл .JPG</a:t>
            </a: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308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Надо посмотреть все изображения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965" y="2390172"/>
            <a:ext cx="8556845" cy="339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2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smtClean="0"/>
              <a:t>Извлекаем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7501" y="2448540"/>
            <a:ext cx="8883127" cy="2699487"/>
          </a:xfrm>
        </p:spPr>
        <p:txBody>
          <a:bodyPr>
            <a:normAutofit/>
          </a:bodyPr>
          <a:lstStyle/>
          <a:p>
            <a:r>
              <a:rPr lang="pt-BR" sz="3600" dirty="0"/>
              <a:t>foremost -t jpeg -v -a </a:t>
            </a:r>
            <a:r>
              <a:rPr lang="pt-BR" sz="2800" dirty="0"/>
              <a:t>edbd4701d0b9d2a33a743e96f7bc8f3b.jps</a:t>
            </a:r>
            <a:endParaRPr lang="ru-RU" sz="2800" dirty="0"/>
          </a:p>
          <a:p>
            <a:endParaRPr lang="ru-RU" sz="2800" dirty="0"/>
          </a:p>
          <a:p>
            <a:r>
              <a:rPr lang="ru-RU" sz="2100" dirty="0"/>
              <a:t>опция -a (отключить проверку ошибок), иначе мы получим только пару файлов</a:t>
            </a:r>
          </a:p>
          <a:p>
            <a:r>
              <a:rPr lang="ru-RU" sz="2100" dirty="0"/>
              <a:t>получаем 26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064" y="4293096"/>
            <a:ext cx="4376024" cy="245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93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 одном из них виден флаг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639" y="2569508"/>
            <a:ext cx="7701753" cy="352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5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20" y="274638"/>
            <a:ext cx="2304256" cy="267471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584" y="274638"/>
            <a:ext cx="2748193" cy="367240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046" y="3051946"/>
            <a:ext cx="2846636" cy="358215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0411" y="3396795"/>
            <a:ext cx="2520280" cy="323730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5176" y="285982"/>
            <a:ext cx="3357304" cy="389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562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57861" y="3301925"/>
            <a:ext cx="4662776" cy="20074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500" b="1" dirty="0"/>
              <a:t>The end</a:t>
            </a:r>
            <a:endParaRPr lang="ru-RU" sz="4500" b="1" dirty="0"/>
          </a:p>
        </p:txBody>
      </p:sp>
    </p:spTree>
    <p:extLst>
      <p:ext uri="{BB962C8B-B14F-4D97-AF65-F5344CB8AC3E}">
        <p14:creationId xmlns:p14="http://schemas.microsoft.com/office/powerpoint/2010/main" val="306778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94986"/>
            <a:ext cx="8455268" cy="63408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Что читать?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740295"/>
          </a:xfrm>
        </p:spPr>
        <p:txBody>
          <a:bodyPr/>
          <a:lstStyle/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en-US" dirty="0" smtClean="0"/>
              <a:t>https://vk.com/spbctf 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688" y="4346308"/>
            <a:ext cx="4342780" cy="59055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62665" y="4869160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sz="24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04" y="5227607"/>
            <a:ext cx="4860708" cy="142140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30" y="920170"/>
            <a:ext cx="7763658" cy="186288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872" y="2717841"/>
            <a:ext cx="7697114" cy="162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788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1" y="188640"/>
            <a:ext cx="5338936" cy="336980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789040"/>
            <a:ext cx="5904656" cy="274891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96" y="4613868"/>
            <a:ext cx="3600400" cy="195079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0071" y="1988815"/>
            <a:ext cx="568642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2401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Цитаты">
  <a:themeElements>
    <a:clrScheme name="Цитаты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Цитаты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Цитаты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3.xml><?xml version="1.0" encoding="utf-8"?>
<a:theme xmlns:a="http://schemas.openxmlformats.org/drawingml/2006/main" name="Берлин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Override1.xml><?xml version="1.0" encoding="utf-8"?>
<a:themeOverride xmlns:a="http://schemas.openxmlformats.org/drawingml/2006/main">
  <a:clrScheme name="Цитаты">
    <a:dk1>
      <a:sysClr val="windowText" lastClr="000000"/>
    </a:dk1>
    <a:lt1>
      <a:sysClr val="window" lastClr="FFFFFF"/>
    </a:lt1>
    <a:dk2>
      <a:srgbClr val="212121"/>
    </a:dk2>
    <a:lt2>
      <a:srgbClr val="636363"/>
    </a:lt2>
    <a:accent1>
      <a:srgbClr val="00C6BB"/>
    </a:accent1>
    <a:accent2>
      <a:srgbClr val="6FEBA0"/>
    </a:accent2>
    <a:accent3>
      <a:srgbClr val="B6DF5E"/>
    </a:accent3>
    <a:accent4>
      <a:srgbClr val="EFB251"/>
    </a:accent4>
    <a:accent5>
      <a:srgbClr val="EF755F"/>
    </a:accent5>
    <a:accent6>
      <a:srgbClr val="ED515C"/>
    </a:accent6>
    <a:hlink>
      <a:srgbClr val="8F8F8F"/>
    </a:hlink>
    <a:folHlink>
      <a:srgbClr val="A5A5A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8559</TotalTime>
  <Words>1234</Words>
  <Application>Microsoft Office PowerPoint</Application>
  <PresentationFormat>Экран (4:3)</PresentationFormat>
  <Paragraphs>244</Paragraphs>
  <Slides>70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70</vt:i4>
      </vt:variant>
    </vt:vector>
  </HeadingPairs>
  <TitlesOfParts>
    <vt:vector size="82" baseType="lpstr">
      <vt:lpstr>-apple-system</vt:lpstr>
      <vt:lpstr>Arial</vt:lpstr>
      <vt:lpstr>Calibri</vt:lpstr>
      <vt:lpstr>Century Gothic</vt:lpstr>
      <vt:lpstr>Helvetica</vt:lpstr>
      <vt:lpstr>Times New Roman</vt:lpstr>
      <vt:lpstr>Trebuchet MS</vt:lpstr>
      <vt:lpstr>Verdana</vt:lpstr>
      <vt:lpstr>Wingdings 2</vt:lpstr>
      <vt:lpstr>Тема Office</vt:lpstr>
      <vt:lpstr>Цитаты</vt:lpstr>
      <vt:lpstr>Берлин</vt:lpstr>
      <vt:lpstr>ОСНОВНЫЕ ПОНЯТИЯ И СОСТАВЛЯЮЩИЕ ИНФОРМАЦИОННОЙ БЕЗОПАСНОСТИ</vt:lpstr>
      <vt:lpstr>Презентация PowerPoint</vt:lpstr>
      <vt:lpstr>Презентация PowerPoint</vt:lpstr>
      <vt:lpstr>Составляющие информационной безопасности и защиты информации</vt:lpstr>
      <vt:lpstr>Что должен знать специалист по информационной безопасности</vt:lpstr>
      <vt:lpstr>Презентация PowerPoint</vt:lpstr>
      <vt:lpstr>Презентация PowerPoint</vt:lpstr>
      <vt:lpstr>Что читать?</vt:lpstr>
      <vt:lpstr>Презентация PowerPoint</vt:lpstr>
      <vt:lpstr>Что делать?</vt:lpstr>
      <vt:lpstr>Презентация PowerPoint</vt:lpstr>
      <vt:lpstr>Презентация PowerPoint</vt:lpstr>
      <vt:lpstr>Презентация PowerPoint</vt:lpstr>
      <vt:lpstr>Презентация PowerPoint</vt:lpstr>
      <vt:lpstr>https://vk.com/ctf_donnu   2017 год</vt:lpstr>
      <vt:lpstr>Презентация PowerPoint</vt:lpstr>
      <vt:lpstr>2018 год</vt:lpstr>
      <vt:lpstr>Презентация PowerPoint</vt:lpstr>
      <vt:lpstr>Летняя школа CTF 2019</vt:lpstr>
      <vt:lpstr>Презентация PowerPoint</vt:lpstr>
      <vt:lpstr>Что делать?</vt:lpstr>
      <vt:lpstr>HEX –редактор и форматы файлов</vt:lpstr>
      <vt:lpstr>Рассматриваемые вопросы</vt:lpstr>
      <vt:lpstr>Что такое</vt:lpstr>
      <vt:lpstr>Для чего нужен?</vt:lpstr>
      <vt:lpstr>Что из себя представляет</vt:lpstr>
      <vt:lpstr>Какие бывают</vt:lpstr>
      <vt:lpstr>Формат файла</vt:lpstr>
      <vt:lpstr>JPEG</vt:lpstr>
      <vt:lpstr>JPEG</vt:lpstr>
      <vt:lpstr>Презентация PowerPoint</vt:lpstr>
      <vt:lpstr>JPEG</vt:lpstr>
      <vt:lpstr>JPEG</vt:lpstr>
      <vt:lpstr>JPEG</vt:lpstr>
      <vt:lpstr>JPEG</vt:lpstr>
      <vt:lpstr>JPEG EXIF</vt:lpstr>
      <vt:lpstr>Особенности jpeg</vt:lpstr>
      <vt:lpstr>Флаг начинается с  ABC</vt:lpstr>
      <vt:lpstr>PNG</vt:lpstr>
      <vt:lpstr>Структура PNG</vt:lpstr>
      <vt:lpstr>PNG</vt:lpstr>
      <vt:lpstr>Чанки</vt:lpstr>
      <vt:lpstr>Задание 3</vt:lpstr>
      <vt:lpstr>Задание 3</vt:lpstr>
      <vt:lpstr>Задание 3</vt:lpstr>
      <vt:lpstr>Особенности PNG</vt:lpstr>
      <vt:lpstr>BMP</vt:lpstr>
      <vt:lpstr>BMP                                      42  4D</vt:lpstr>
      <vt:lpstr>Цвета</vt:lpstr>
      <vt:lpstr>Формат MS Office (doc, zip и др.)</vt:lpstr>
      <vt:lpstr>docx  в блокноте</vt:lpstr>
      <vt:lpstr>Документы Office Open XML</vt:lpstr>
      <vt:lpstr>zip</vt:lpstr>
      <vt:lpstr>Можно увидеть содержимое архива</vt:lpstr>
      <vt:lpstr>Особенности Office Open XML</vt:lpstr>
      <vt:lpstr>PDF</vt:lpstr>
      <vt:lpstr>PDF                 Portable Document Format  </vt:lpstr>
      <vt:lpstr>GZ</vt:lpstr>
      <vt:lpstr>GZ</vt:lpstr>
      <vt:lpstr>RAR </vt:lpstr>
      <vt:lpstr>Файл дампа</vt:lpstr>
      <vt:lpstr>Задание 5</vt:lpstr>
      <vt:lpstr>Задание 5</vt:lpstr>
      <vt:lpstr>Задание 5  Гуглим</vt:lpstr>
      <vt:lpstr>А не загрузить ли в Kali?</vt:lpstr>
      <vt:lpstr>Скорее всего JPS</vt:lpstr>
      <vt:lpstr>Надо посмотреть все изображения</vt:lpstr>
      <vt:lpstr>Извлекаем</vt:lpstr>
      <vt:lpstr>На одном из них виден флаг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ОСНОВНЫЕ ПОНЯТИЯ И СОСТАВЛЯЮЩИЕ ИНФОРМАЦИОННОЙ БЕЗОПАСНОСТИ</dc:title>
  <dc:creator>Рита</dc:creator>
  <cp:lastModifiedBy>Rita</cp:lastModifiedBy>
  <cp:revision>297</cp:revision>
  <dcterms:created xsi:type="dcterms:W3CDTF">2016-08-28T11:57:46Z</dcterms:created>
  <dcterms:modified xsi:type="dcterms:W3CDTF">2021-01-29T19:29:43Z</dcterms:modified>
</cp:coreProperties>
</file>